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9.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2"/>
  </p:notesMasterIdLst>
  <p:sldIdLst>
    <p:sldId id="257" r:id="rId2"/>
    <p:sldId id="278" r:id="rId3"/>
    <p:sldId id="325" r:id="rId4"/>
    <p:sldId id="326" r:id="rId5"/>
    <p:sldId id="258" r:id="rId6"/>
    <p:sldId id="259" r:id="rId7"/>
    <p:sldId id="260" r:id="rId8"/>
    <p:sldId id="336" r:id="rId9"/>
    <p:sldId id="263" r:id="rId10"/>
    <p:sldId id="264" r:id="rId11"/>
    <p:sldId id="335" r:id="rId12"/>
    <p:sldId id="268" r:id="rId13"/>
    <p:sldId id="266" r:id="rId14"/>
    <p:sldId id="267" r:id="rId15"/>
    <p:sldId id="269" r:id="rId16"/>
    <p:sldId id="270" r:id="rId17"/>
    <p:sldId id="271" r:id="rId18"/>
    <p:sldId id="272" r:id="rId19"/>
    <p:sldId id="273" r:id="rId20"/>
    <p:sldId id="275" r:id="rId21"/>
    <p:sldId id="276" r:id="rId22"/>
    <p:sldId id="277" r:id="rId23"/>
    <p:sldId id="279" r:id="rId24"/>
    <p:sldId id="282" r:id="rId25"/>
    <p:sldId id="283" r:id="rId26"/>
    <p:sldId id="284" r:id="rId27"/>
    <p:sldId id="281" r:id="rId28"/>
    <p:sldId id="327" r:id="rId29"/>
    <p:sldId id="287" r:id="rId30"/>
    <p:sldId id="288" r:id="rId31"/>
    <p:sldId id="289" r:id="rId32"/>
    <p:sldId id="290" r:id="rId33"/>
    <p:sldId id="291" r:id="rId34"/>
    <p:sldId id="292" r:id="rId35"/>
    <p:sldId id="293" r:id="rId36"/>
    <p:sldId id="331" r:id="rId37"/>
    <p:sldId id="328" r:id="rId38"/>
    <p:sldId id="294" r:id="rId39"/>
    <p:sldId id="295" r:id="rId40"/>
    <p:sldId id="296" r:id="rId41"/>
    <p:sldId id="329" r:id="rId42"/>
    <p:sldId id="297" r:id="rId43"/>
    <p:sldId id="298" r:id="rId44"/>
    <p:sldId id="299" r:id="rId45"/>
    <p:sldId id="300" r:id="rId46"/>
    <p:sldId id="301" r:id="rId47"/>
    <p:sldId id="302" r:id="rId48"/>
    <p:sldId id="303" r:id="rId49"/>
    <p:sldId id="332" r:id="rId50"/>
    <p:sldId id="304" r:id="rId51"/>
    <p:sldId id="309" r:id="rId52"/>
    <p:sldId id="306" r:id="rId53"/>
    <p:sldId id="307" r:id="rId54"/>
    <p:sldId id="310" r:id="rId55"/>
    <p:sldId id="311" r:id="rId56"/>
    <p:sldId id="334" r:id="rId57"/>
    <p:sldId id="308" r:id="rId58"/>
    <p:sldId id="312" r:id="rId59"/>
    <p:sldId id="313" r:id="rId60"/>
    <p:sldId id="314" r:id="rId61"/>
    <p:sldId id="330" r:id="rId62"/>
    <p:sldId id="316" r:id="rId63"/>
    <p:sldId id="337" r:id="rId64"/>
    <p:sldId id="317" r:id="rId65"/>
    <p:sldId id="322" r:id="rId66"/>
    <p:sldId id="338" r:id="rId67"/>
    <p:sldId id="324" r:id="rId68"/>
    <p:sldId id="318" r:id="rId69"/>
    <p:sldId id="320" r:id="rId70"/>
    <p:sldId id="321" r:id="rId71"/>
  </p:sldIdLst>
  <p:sldSz cx="9144000" cy="6858000" type="screen4x3"/>
  <p:notesSz cx="6858000" cy="9144000"/>
  <p:defaultTextStyle>
    <a:defPPr>
      <a:defRPr lang="fr-FR"/>
    </a:defPPr>
    <a:lvl1pPr algn="l" defTabSz="457200" rtl="0" fontAlgn="base">
      <a:spcBef>
        <a:spcPct val="0"/>
      </a:spcBef>
      <a:spcAft>
        <a:spcPct val="0"/>
      </a:spcAft>
      <a:defRPr kern="1200">
        <a:solidFill>
          <a:schemeClr val="tx1"/>
        </a:solidFill>
        <a:latin typeface="Calibri" pitchFamily="34" charset="0"/>
        <a:ea typeface="MS PGothic" pitchFamily="34" charset="-128"/>
        <a:cs typeface="+mn-cs"/>
      </a:defRPr>
    </a:lvl1pPr>
    <a:lvl2pPr marL="457200" algn="l" defTabSz="457200" rtl="0" fontAlgn="base">
      <a:spcBef>
        <a:spcPct val="0"/>
      </a:spcBef>
      <a:spcAft>
        <a:spcPct val="0"/>
      </a:spcAft>
      <a:defRPr kern="1200">
        <a:solidFill>
          <a:schemeClr val="tx1"/>
        </a:solidFill>
        <a:latin typeface="Calibri" pitchFamily="34" charset="0"/>
        <a:ea typeface="MS PGothic" pitchFamily="34" charset="-128"/>
        <a:cs typeface="+mn-cs"/>
      </a:defRPr>
    </a:lvl2pPr>
    <a:lvl3pPr marL="914400" algn="l" defTabSz="457200" rtl="0" fontAlgn="base">
      <a:spcBef>
        <a:spcPct val="0"/>
      </a:spcBef>
      <a:spcAft>
        <a:spcPct val="0"/>
      </a:spcAft>
      <a:defRPr kern="1200">
        <a:solidFill>
          <a:schemeClr val="tx1"/>
        </a:solidFill>
        <a:latin typeface="Calibri" pitchFamily="34" charset="0"/>
        <a:ea typeface="MS PGothic" pitchFamily="34" charset="-128"/>
        <a:cs typeface="+mn-cs"/>
      </a:defRPr>
    </a:lvl3pPr>
    <a:lvl4pPr marL="1371600" algn="l" defTabSz="457200" rtl="0" fontAlgn="base">
      <a:spcBef>
        <a:spcPct val="0"/>
      </a:spcBef>
      <a:spcAft>
        <a:spcPct val="0"/>
      </a:spcAft>
      <a:defRPr kern="1200">
        <a:solidFill>
          <a:schemeClr val="tx1"/>
        </a:solidFill>
        <a:latin typeface="Calibri" pitchFamily="34" charset="0"/>
        <a:ea typeface="MS PGothic" pitchFamily="34" charset="-128"/>
        <a:cs typeface="+mn-cs"/>
      </a:defRPr>
    </a:lvl4pPr>
    <a:lvl5pPr marL="1828800" algn="l" defTabSz="457200" rtl="0" fontAlgn="base">
      <a:spcBef>
        <a:spcPct val="0"/>
      </a:spcBef>
      <a:spcAft>
        <a:spcPct val="0"/>
      </a:spcAft>
      <a:defRPr kern="1200">
        <a:solidFill>
          <a:schemeClr val="tx1"/>
        </a:solidFill>
        <a:latin typeface="Calibri" pitchFamily="34" charset="0"/>
        <a:ea typeface="MS PGothic" pitchFamily="34" charset="-128"/>
        <a:cs typeface="+mn-cs"/>
      </a:defRPr>
    </a:lvl5pPr>
    <a:lvl6pPr marL="2286000" algn="l" defTabSz="914400" rtl="0" eaLnBrk="1" latinLnBrk="0" hangingPunct="1">
      <a:defRPr kern="1200">
        <a:solidFill>
          <a:schemeClr val="tx1"/>
        </a:solidFill>
        <a:latin typeface="Calibri" pitchFamily="34" charset="0"/>
        <a:ea typeface="MS PGothic" pitchFamily="34" charset="-128"/>
        <a:cs typeface="+mn-cs"/>
      </a:defRPr>
    </a:lvl6pPr>
    <a:lvl7pPr marL="2743200" algn="l" defTabSz="914400" rtl="0" eaLnBrk="1" latinLnBrk="0" hangingPunct="1">
      <a:defRPr kern="1200">
        <a:solidFill>
          <a:schemeClr val="tx1"/>
        </a:solidFill>
        <a:latin typeface="Calibri" pitchFamily="34" charset="0"/>
        <a:ea typeface="MS PGothic" pitchFamily="34" charset="-128"/>
        <a:cs typeface="+mn-cs"/>
      </a:defRPr>
    </a:lvl7pPr>
    <a:lvl8pPr marL="3200400" algn="l" defTabSz="914400" rtl="0" eaLnBrk="1" latinLnBrk="0" hangingPunct="1">
      <a:defRPr kern="1200">
        <a:solidFill>
          <a:schemeClr val="tx1"/>
        </a:solidFill>
        <a:latin typeface="Calibri" pitchFamily="34" charset="0"/>
        <a:ea typeface="MS PGothic" pitchFamily="34" charset="-128"/>
        <a:cs typeface="+mn-cs"/>
      </a:defRPr>
    </a:lvl8pPr>
    <a:lvl9pPr marL="3657600" algn="l" defTabSz="914400" rtl="0" eaLnBrk="1" latinLnBrk="0" hangingPunct="1">
      <a:defRPr kern="1200">
        <a:solidFill>
          <a:schemeClr val="tx1"/>
        </a:solidFill>
        <a:latin typeface="Calibri" pitchFamily="34" charset="0"/>
        <a:ea typeface="MS PGothic"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sorterViewPr>
    <p:cViewPr>
      <p:scale>
        <a:sx n="200" d="100"/>
        <a:sy n="200" d="100"/>
      </p:scale>
      <p:origin x="0" y="14292"/>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Calibri" charset="0"/>
                <a:ea typeface="ＭＳ Ｐゴシック" charset="0"/>
                <a:cs typeface="ＭＳ Ｐゴシック" charset="0"/>
              </a:defRPr>
            </a:lvl1pPr>
          </a:lstStyle>
          <a:p>
            <a:pPr>
              <a:defRPr/>
            </a:pPr>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8E02A0C6-A468-4346-AB2B-16853ABC5ED7}" type="datetimeFigureOut">
              <a:rPr lang="fr-FR"/>
              <a:pPr/>
              <a:t>29/05/2016</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fr-FR" noProof="0" smtClean="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Calibri" charset="0"/>
                <a:ea typeface="ＭＳ Ｐゴシック" charset="0"/>
                <a:cs typeface="ＭＳ Ｐゴシック" charset="0"/>
              </a:defRPr>
            </a:lvl1pPr>
          </a:lstStyle>
          <a:p>
            <a:pPr>
              <a:defRPr/>
            </a:pPr>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82F8F08C-4FFA-4025-ACBA-3C1E169A34BD}" type="slidenum">
              <a:rPr lang="fr-FR"/>
              <a:pPr/>
              <a:t>‹N°›</a:t>
            </a:fld>
            <a:endParaRPr lang="fr-FR"/>
          </a:p>
        </p:txBody>
      </p:sp>
    </p:spTree>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MS PGothic" pitchFamily="34" charset="-128"/>
        <a:cs typeface="ＭＳ Ｐゴシック" charset="0"/>
      </a:defRPr>
    </a:lvl1pPr>
    <a:lvl2pPr marL="4572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2pPr>
    <a:lvl3pPr marL="9144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3pPr>
    <a:lvl4pPr marL="13716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4pPr>
    <a:lvl5pPr marL="18288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17410" name="Espace réservé des commentaires 2"/>
          <p:cNvSpPr>
            <a:spLocks noGrp="1"/>
          </p:cNvSpPr>
          <p:nvPr>
            <p:ph type="body" idx="1"/>
          </p:nvPr>
        </p:nvSpPr>
        <p:spPr bwMode="auto">
          <a:noFill/>
        </p:spPr>
        <p:txBody>
          <a:bodyPr/>
          <a:lstStyle/>
          <a:p>
            <a:pPr eaLnBrk="1" hangingPunct="1">
              <a:spcBef>
                <a:spcPct val="0"/>
              </a:spcBef>
            </a:pPr>
            <a:endParaRPr lang="fr-FR" smtClean="0"/>
          </a:p>
        </p:txBody>
      </p:sp>
      <p:sp>
        <p:nvSpPr>
          <p:cNvPr id="17411" name="Espace réservé du numéro de diapositive 3"/>
          <p:cNvSpPr>
            <a:spLocks noGrp="1"/>
          </p:cNvSpPr>
          <p:nvPr>
            <p:ph type="sldNum" sz="quarter" idx="5"/>
          </p:nvPr>
        </p:nvSpPr>
        <p:spPr bwMode="auto">
          <a:noFill/>
          <a:ln>
            <a:miter lim="800000"/>
            <a:headEnd/>
            <a:tailEnd/>
          </a:ln>
        </p:spPr>
        <p:txBody>
          <a:bodyPr/>
          <a:lstStyle/>
          <a:p>
            <a:fld id="{82CFA666-29E8-4225-8840-F4EF83469BB6}" type="slidenum">
              <a:rPr lang="fr-FR"/>
              <a:pPr/>
              <a:t>1</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25602" name="Espace réservé des commentaires 2"/>
          <p:cNvSpPr>
            <a:spLocks noGrp="1"/>
          </p:cNvSpPr>
          <p:nvPr>
            <p:ph type="body" idx="1"/>
          </p:nvPr>
        </p:nvSpPr>
        <p:spPr bwMode="auto">
          <a:noFill/>
        </p:spPr>
        <p:txBody>
          <a:bodyPr/>
          <a:lstStyle/>
          <a:p>
            <a:pPr eaLnBrk="1" hangingPunct="1">
              <a:spcBef>
                <a:spcPct val="0"/>
              </a:spcBef>
            </a:pPr>
            <a:endParaRPr lang="fr-FR" smtClean="0"/>
          </a:p>
        </p:txBody>
      </p:sp>
      <p:sp>
        <p:nvSpPr>
          <p:cNvPr id="25603" name="Espace réservé du numéro de diapositive 3"/>
          <p:cNvSpPr>
            <a:spLocks noGrp="1"/>
          </p:cNvSpPr>
          <p:nvPr>
            <p:ph type="sldNum" sz="quarter" idx="5"/>
          </p:nvPr>
        </p:nvSpPr>
        <p:spPr bwMode="auto">
          <a:noFill/>
          <a:ln>
            <a:miter lim="800000"/>
            <a:headEnd/>
            <a:tailEnd/>
          </a:ln>
        </p:spPr>
        <p:txBody>
          <a:bodyPr/>
          <a:lstStyle/>
          <a:p>
            <a:fld id="{D1EE0A95-28C0-45B4-ADD8-47C49E12E878}" type="slidenum">
              <a:rPr lang="fr-FR"/>
              <a:pPr/>
              <a:t>8</a:t>
            </a:fld>
            <a:endParaRPr 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2"/>
          <p:cNvSpPr>
            <a:spLocks noGrp="1" noRot="1" noChangeAspect="1"/>
          </p:cNvSpPr>
          <p:nvPr>
            <p:ph type="sldImg"/>
          </p:nvPr>
        </p:nvSpPr>
        <p:spPr bwMode="auto">
          <a:noFill/>
          <a:ln>
            <a:solidFill>
              <a:srgbClr val="000000"/>
            </a:solidFill>
            <a:miter lim="800000"/>
            <a:headEnd/>
            <a:tailEnd/>
          </a:ln>
        </p:spPr>
      </p:sp>
      <p:sp>
        <p:nvSpPr>
          <p:cNvPr id="44034" name="Rectangle 3"/>
          <p:cNvSpPr>
            <a:spLocks noGrp="1"/>
          </p:cNvSpPr>
          <p:nvPr>
            <p:ph type="body" idx="1"/>
          </p:nvPr>
        </p:nvSpPr>
        <p:spPr bwMode="auto">
          <a:noFill/>
        </p:spPr>
        <p:txBody>
          <a:bodyPr/>
          <a:lstStyle/>
          <a:p>
            <a:pPr eaLnBrk="1" hangingPunct="1">
              <a:spcBef>
                <a:spcPct val="0"/>
              </a:spcBef>
            </a:pPr>
            <a:endParaRPr lang="fr-F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49154" name="Espace réservé des commentaires 2"/>
          <p:cNvSpPr>
            <a:spLocks noGrp="1"/>
          </p:cNvSpPr>
          <p:nvPr>
            <p:ph type="body" idx="1"/>
          </p:nvPr>
        </p:nvSpPr>
        <p:spPr bwMode="auto">
          <a:noFill/>
        </p:spPr>
        <p:txBody>
          <a:bodyPr/>
          <a:lstStyle/>
          <a:p>
            <a:pPr eaLnBrk="1" hangingPunct="1">
              <a:spcBef>
                <a:spcPct val="0"/>
              </a:spcBef>
            </a:pPr>
            <a:endParaRPr lang="fr-FR" smtClean="0"/>
          </a:p>
        </p:txBody>
      </p:sp>
      <p:sp>
        <p:nvSpPr>
          <p:cNvPr id="49155" name="Espace réservé du numéro de diapositive 3"/>
          <p:cNvSpPr>
            <a:spLocks noGrp="1"/>
          </p:cNvSpPr>
          <p:nvPr>
            <p:ph type="sldNum" sz="quarter" idx="5"/>
          </p:nvPr>
        </p:nvSpPr>
        <p:spPr bwMode="auto">
          <a:noFill/>
          <a:ln>
            <a:miter lim="800000"/>
            <a:headEnd/>
            <a:tailEnd/>
          </a:ln>
        </p:spPr>
        <p:txBody>
          <a:bodyPr/>
          <a:lstStyle/>
          <a:p>
            <a:fld id="{B00BF7BC-5BD8-46C2-9445-8150F93E72C5}" type="slidenum">
              <a:rPr lang="fr-FR"/>
              <a:pPr/>
              <a:t>29</a:t>
            </a:fld>
            <a:endParaRPr lang="fr-F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7"/>
          <p:cNvSpPr>
            <a:spLocks noGrp="1" noChangeArrowheads="1"/>
          </p:cNvSpPr>
          <p:nvPr>
            <p:ph type="sldNum" sz="quarter" idx="5"/>
          </p:nvPr>
        </p:nvSpPr>
        <p:spPr bwMode="auto">
          <a:noFill/>
          <a:ln>
            <a:miter lim="800000"/>
            <a:headEnd/>
            <a:tailEnd/>
          </a:ln>
        </p:spPr>
        <p:txBody>
          <a:bodyPr/>
          <a:lstStyle/>
          <a:p>
            <a:fld id="{797DF7E5-57CA-455E-B71B-43352301FB1A}" type="slidenum">
              <a:rPr lang="fr-FR"/>
              <a:pPr/>
              <a:t>32</a:t>
            </a:fld>
            <a:endParaRPr lang="fr-FR"/>
          </a:p>
        </p:txBody>
      </p:sp>
      <p:sp>
        <p:nvSpPr>
          <p:cNvPr id="53250" name="Rectangle 2"/>
          <p:cNvSpPr>
            <a:spLocks noChangeArrowheads="1" noTextEdit="1"/>
          </p:cNvSpPr>
          <p:nvPr>
            <p:ph type="sldImg"/>
          </p:nvPr>
        </p:nvSpPr>
        <p:spPr bwMode="auto">
          <a:noFill/>
          <a:ln>
            <a:solidFill>
              <a:srgbClr val="000000"/>
            </a:solidFill>
            <a:miter lim="800000"/>
            <a:headEnd/>
            <a:tailEnd/>
          </a:ln>
        </p:spPr>
      </p:sp>
      <p:sp>
        <p:nvSpPr>
          <p:cNvPr id="53251" name="Rectangle 3"/>
          <p:cNvSpPr>
            <a:spLocks noGrp="1" noChangeArrowheads="1"/>
          </p:cNvSpPr>
          <p:nvPr>
            <p:ph type="body" idx="1"/>
          </p:nvPr>
        </p:nvSpPr>
        <p:spPr bwMode="auto">
          <a:noFill/>
        </p:spPr>
        <p:txBody>
          <a:bodyPr/>
          <a:lstStyle/>
          <a:p>
            <a:pPr eaLnBrk="1" hangingPunct="1">
              <a:spcBef>
                <a:spcPct val="0"/>
              </a:spcBef>
            </a:pPr>
            <a:endParaRPr lang="fr-FR"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Espace réservé de l'image des diapositives 1"/>
          <p:cNvSpPr>
            <a:spLocks noGrp="1" noRot="1" noChangeAspect="1"/>
          </p:cNvSpPr>
          <p:nvPr>
            <p:ph type="sldImg"/>
          </p:nvPr>
        </p:nvSpPr>
        <p:spPr bwMode="auto">
          <a:noFill/>
          <a:ln>
            <a:solidFill>
              <a:srgbClr val="000000"/>
            </a:solidFill>
            <a:miter lim="800000"/>
            <a:headEnd/>
            <a:tailEnd/>
          </a:ln>
        </p:spPr>
      </p:sp>
      <p:sp>
        <p:nvSpPr>
          <p:cNvPr id="57346" name="Espace réservé des commentaires 2"/>
          <p:cNvSpPr>
            <a:spLocks noGrp="1"/>
          </p:cNvSpPr>
          <p:nvPr>
            <p:ph type="body" idx="1"/>
          </p:nvPr>
        </p:nvSpPr>
        <p:spPr bwMode="auto">
          <a:noFill/>
        </p:spPr>
        <p:txBody>
          <a:bodyPr/>
          <a:lstStyle/>
          <a:p>
            <a:pPr eaLnBrk="1" hangingPunct="1">
              <a:spcBef>
                <a:spcPct val="0"/>
              </a:spcBef>
            </a:pPr>
            <a:endParaRPr lang="fr-FR" smtClean="0"/>
          </a:p>
        </p:txBody>
      </p:sp>
      <p:sp>
        <p:nvSpPr>
          <p:cNvPr id="57347" name="Espace réservé du numéro de diapositive 3"/>
          <p:cNvSpPr>
            <a:spLocks noGrp="1"/>
          </p:cNvSpPr>
          <p:nvPr>
            <p:ph type="sldNum" sz="quarter" idx="5"/>
          </p:nvPr>
        </p:nvSpPr>
        <p:spPr bwMode="auto">
          <a:noFill/>
          <a:ln>
            <a:miter lim="800000"/>
            <a:headEnd/>
            <a:tailEnd/>
          </a:ln>
        </p:spPr>
        <p:txBody>
          <a:bodyPr/>
          <a:lstStyle/>
          <a:p>
            <a:fld id="{5DEB1EB7-9184-4FA5-A467-AE2AFD00C5AA}" type="slidenum">
              <a:rPr lang="fr-FR"/>
              <a:pPr/>
              <a:t>35</a:t>
            </a:fld>
            <a:endParaRPr lang="fr-F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7"/>
          <p:cNvSpPr>
            <a:spLocks noGrp="1" noChangeArrowheads="1"/>
          </p:cNvSpPr>
          <p:nvPr>
            <p:ph type="sldNum" sz="quarter" idx="5"/>
          </p:nvPr>
        </p:nvSpPr>
        <p:spPr bwMode="auto">
          <a:noFill/>
          <a:ln>
            <a:miter lim="800000"/>
            <a:headEnd/>
            <a:tailEnd/>
          </a:ln>
        </p:spPr>
        <p:txBody>
          <a:bodyPr/>
          <a:lstStyle/>
          <a:p>
            <a:fld id="{C52848EB-59ED-442C-9428-6F47B3B79646}" type="slidenum">
              <a:rPr lang="fr-FR">
                <a:latin typeface="Arial" pitchFamily="34" charset="0"/>
              </a:rPr>
              <a:pPr/>
              <a:t>36</a:t>
            </a:fld>
            <a:endParaRPr lang="fr-FR">
              <a:latin typeface="Arial" pitchFamily="34" charset="0"/>
            </a:endParaRPr>
          </a:p>
        </p:txBody>
      </p:sp>
      <p:sp>
        <p:nvSpPr>
          <p:cNvPr id="5939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9395" name="Rectangle 3"/>
          <p:cNvSpPr>
            <a:spLocks noGrp="1" noChangeArrowheads="1"/>
          </p:cNvSpPr>
          <p:nvPr>
            <p:ph type="body" idx="1"/>
          </p:nvPr>
        </p:nvSpPr>
        <p:spPr bwMode="auto">
          <a:noFill/>
        </p:spPr>
        <p:txBody>
          <a:bodyPr/>
          <a:lstStyle/>
          <a:p>
            <a:pPr eaLnBrk="1" hangingPunct="1">
              <a:spcBef>
                <a:spcPct val="0"/>
              </a:spcBef>
            </a:pPr>
            <a:endParaRPr lang="fr-FR"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2"/>
          <p:cNvSpPr>
            <a:spLocks noGrp="1" noRot="1" noChangeAspect="1"/>
          </p:cNvSpPr>
          <p:nvPr>
            <p:ph type="sldImg"/>
          </p:nvPr>
        </p:nvSpPr>
        <p:spPr bwMode="auto">
          <a:noFill/>
          <a:ln>
            <a:solidFill>
              <a:srgbClr val="000000"/>
            </a:solidFill>
            <a:miter lim="800000"/>
            <a:headEnd/>
            <a:tailEnd/>
          </a:ln>
        </p:spPr>
      </p:sp>
      <p:sp>
        <p:nvSpPr>
          <p:cNvPr id="73730" name="Rectangle 3"/>
          <p:cNvSpPr>
            <a:spLocks noGrp="1"/>
          </p:cNvSpPr>
          <p:nvPr>
            <p:ph type="body" idx="1"/>
          </p:nvPr>
        </p:nvSpPr>
        <p:spPr bwMode="auto">
          <a:noFill/>
        </p:spPr>
        <p:txBody>
          <a:bodyPr/>
          <a:lstStyle/>
          <a:p>
            <a:pPr eaLnBrk="1" hangingPunct="1">
              <a:spcBef>
                <a:spcPct val="0"/>
              </a:spcBef>
            </a:pPr>
            <a:endParaRPr lang="fr-FR"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Rectangle 7"/>
          <p:cNvSpPr>
            <a:spLocks noGrp="1" noChangeArrowheads="1"/>
          </p:cNvSpPr>
          <p:nvPr>
            <p:ph type="sldNum" sz="quarter" idx="5"/>
          </p:nvPr>
        </p:nvSpPr>
        <p:spPr bwMode="auto">
          <a:noFill/>
          <a:ln>
            <a:miter lim="800000"/>
            <a:headEnd/>
            <a:tailEnd/>
          </a:ln>
        </p:spPr>
        <p:txBody>
          <a:bodyPr/>
          <a:lstStyle/>
          <a:p>
            <a:fld id="{AE314939-774A-4E01-BC28-7C287BCD65EA}" type="slidenum">
              <a:rPr lang="fr-FR"/>
              <a:pPr/>
              <a:t>64</a:t>
            </a:fld>
            <a:endParaRPr lang="fr-FR"/>
          </a:p>
        </p:txBody>
      </p:sp>
      <p:sp>
        <p:nvSpPr>
          <p:cNvPr id="90114" name="Rectangle 2"/>
          <p:cNvSpPr>
            <a:spLocks noChangeArrowheads="1" noTextEdit="1"/>
          </p:cNvSpPr>
          <p:nvPr>
            <p:ph type="sldImg"/>
          </p:nvPr>
        </p:nvSpPr>
        <p:spPr bwMode="auto">
          <a:noFill/>
          <a:ln>
            <a:solidFill>
              <a:srgbClr val="000000"/>
            </a:solidFill>
            <a:miter lim="800000"/>
            <a:headEnd/>
            <a:tailEnd/>
          </a:ln>
        </p:spPr>
      </p:sp>
      <p:sp>
        <p:nvSpPr>
          <p:cNvPr id="90115" name="Rectangle 3"/>
          <p:cNvSpPr>
            <a:spLocks noGrp="1" noChangeArrowheads="1"/>
          </p:cNvSpPr>
          <p:nvPr>
            <p:ph type="body" idx="1"/>
          </p:nvPr>
        </p:nvSpPr>
        <p:spPr bwMode="auto">
          <a:noFill/>
        </p:spPr>
        <p:txBody>
          <a:bodyPr/>
          <a:lstStyle/>
          <a:p>
            <a:pPr eaLnBrk="1" hangingPunct="1">
              <a:spcBef>
                <a:spcPct val="0"/>
              </a:spcBef>
            </a:pPr>
            <a:endParaRPr lang="fr-F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et modifiez le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lvl1pPr>
              <a:defRPr/>
            </a:lvl1pPr>
          </a:lstStyle>
          <a:p>
            <a:fld id="{5D816AA5-3EB2-4773-97BD-CE9FECD8BEFC}" type="datetimeFigureOut">
              <a:rPr lang="fr-FR"/>
              <a:pPr/>
              <a:t>29/05/2016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fld id="{6C0AC1A0-6583-4903-9930-7FF59CF27E42}" type="slidenum">
              <a:rPr lang="fr-FR"/>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fld id="{CDFA6E16-CB5F-4F90-ADF6-E968A38C6F13}" type="datetimeFigureOut">
              <a:rPr lang="fr-FR"/>
              <a:pPr/>
              <a:t>29/05/2016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fld id="{624AEE63-744E-4446-BD90-AA5BF6DA9343}" type="slidenum">
              <a:rPr lang="fr-FR"/>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et modifiez le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fld id="{3235CB1E-DA2A-4D63-B09D-2C569116CD0C}" type="datetimeFigureOut">
              <a:rPr lang="fr-FR"/>
              <a:pPr/>
              <a:t>29/05/2016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fld id="{D8E69246-D6D5-414A-A112-4517422B3C35}" type="slidenum">
              <a:rPr lang="fr-FR"/>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3"/>
          <p:cNvSpPr>
            <a:spLocks noGrp="1"/>
          </p:cNvSpPr>
          <p:nvPr>
            <p:ph type="dt" sz="half" idx="10"/>
          </p:nvPr>
        </p:nvSpPr>
        <p:spPr/>
        <p:txBody>
          <a:bodyPr/>
          <a:lstStyle>
            <a:lvl1pPr>
              <a:defRPr/>
            </a:lvl1pPr>
          </a:lstStyle>
          <a:p>
            <a:fld id="{09AD031E-4252-483F-B7EB-EB234671E4A6}" type="datetimeFigureOut">
              <a:rPr lang="fr-FR"/>
              <a:pPr/>
              <a:t>29/05/2016</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fld id="{1C1E3D52-6E23-4A03-AF7F-D434C86BD655}" type="slidenum">
              <a:rPr lang="fr-FR"/>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et modifiez le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3"/>
          <p:cNvSpPr>
            <a:spLocks noGrp="1"/>
          </p:cNvSpPr>
          <p:nvPr>
            <p:ph type="dt" sz="half" idx="10"/>
          </p:nvPr>
        </p:nvSpPr>
        <p:spPr/>
        <p:txBody>
          <a:bodyPr/>
          <a:lstStyle>
            <a:lvl1pPr>
              <a:defRPr/>
            </a:lvl1pPr>
          </a:lstStyle>
          <a:p>
            <a:fld id="{4C901636-403A-48D7-B8B7-13A4B5FB1184}" type="datetimeFigureOut">
              <a:rPr lang="fr-FR"/>
              <a:pPr/>
              <a:t>29/05/2016</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fld id="{82DCE379-7D22-49E1-9076-AB3BFA1E0798}" type="slidenum">
              <a:rPr lang="fr-FR"/>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3" name="Espace réservé de la date 3"/>
          <p:cNvSpPr>
            <a:spLocks noGrp="1"/>
          </p:cNvSpPr>
          <p:nvPr>
            <p:ph type="dt" sz="half" idx="10"/>
          </p:nvPr>
        </p:nvSpPr>
        <p:spPr/>
        <p:txBody>
          <a:bodyPr/>
          <a:lstStyle>
            <a:lvl1pPr>
              <a:defRPr/>
            </a:lvl1pPr>
          </a:lstStyle>
          <a:p>
            <a:fld id="{8E328823-F12B-4FBF-AF54-11E5C8D66ED9}" type="datetimeFigureOut">
              <a:rPr lang="fr-FR"/>
              <a:pPr/>
              <a:t>29/05/2016</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fld id="{40EE8E43-0203-45EE-9921-0182FB353B4B}" type="slidenum">
              <a:rPr lang="fr-FR"/>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fld id="{53994DAE-5BB0-4A35-93EE-519E63D18360}" type="datetimeFigureOut">
              <a:rPr lang="fr-FR"/>
              <a:pPr/>
              <a:t>29/05/2016</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fld id="{13CE977B-1841-4380-AC75-A931C135977C}" type="slidenum">
              <a:rPr lang="fr-FR"/>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et modifiez le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fld id="{D81F0AC2-E9EB-4E47-A782-C603A954F7FF}" type="datetimeFigureOut">
              <a:rPr lang="fr-FR"/>
              <a:pPr/>
              <a:t>29/05/2016</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fld id="{D70BA702-0679-4238-BA42-376CBADA4417}" type="slidenum">
              <a:rPr lang="fr-FR"/>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et modifiez le titre</a:t>
            </a:r>
            <a:endParaRPr lang="fr-FR"/>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fld id="{A0B1AC5E-CB35-43CA-86CF-4CE4BE86B79B}" type="datetimeFigureOut">
              <a:rPr lang="fr-FR"/>
              <a:pPr/>
              <a:t>29/05/2016</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fld id="{4EF5E467-AEA2-4E9D-BE5F-2E171F84BFC3}" type="slidenum">
              <a:rPr lang="fr-FR"/>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et modifiez le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fld id="{0709EA9C-F668-44BB-8B59-F7FC9FE163B9}" type="datetimeFigureOut">
              <a:rPr lang="fr-FR"/>
              <a:pPr/>
              <a:t>29/05/2016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fld id="{7A1550A0-A020-47DB-9CF2-5498E35A017A}" type="slidenum">
              <a:rPr lang="fr-FR"/>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et modifiez le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fld id="{201DAF29-960D-4947-B012-2E2228CF1B07}" type="datetimeFigureOut">
              <a:rPr lang="fr-FR"/>
              <a:pPr/>
              <a:t>29/05/2016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fld id="{AEA92AC6-DA77-4722-9AD1-80FBD4F7535F}" type="slidenum">
              <a:rPr lang="fr-FR"/>
              <a:pPr/>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verTx">
  <p:cSld name="Titre et contenu sur texte">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p>
            <a:r>
              <a:rPr lang="fr-FR" smtClean="0"/>
              <a:t>Cliquez et modifiez le titre</a:t>
            </a:r>
            <a:endParaRPr lang="fr-FR"/>
          </a:p>
        </p:txBody>
      </p:sp>
      <p:sp>
        <p:nvSpPr>
          <p:cNvPr id="3" name="Espace réservé du contenu 2"/>
          <p:cNvSpPr>
            <a:spLocks noGrp="1"/>
          </p:cNvSpPr>
          <p:nvPr>
            <p:ph sz="half" idx="1"/>
          </p:nvPr>
        </p:nvSpPr>
        <p:spPr>
          <a:xfrm>
            <a:off x="457200" y="1600200"/>
            <a:ext cx="8229600" cy="2185988"/>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3938588"/>
            <a:ext cx="8229600" cy="2187575"/>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3"/>
          <p:cNvSpPr>
            <a:spLocks noGrp="1"/>
          </p:cNvSpPr>
          <p:nvPr>
            <p:ph type="dt" sz="half" idx="10"/>
          </p:nvPr>
        </p:nvSpPr>
        <p:spPr/>
        <p:txBody>
          <a:bodyPr/>
          <a:lstStyle>
            <a:lvl1pPr>
              <a:defRPr/>
            </a:lvl1pPr>
          </a:lstStyle>
          <a:p>
            <a:fld id="{B056334B-9005-4CEF-9FBF-E5B3BEF1CD29}" type="datetimeFigureOut">
              <a:rPr lang="fr-FR"/>
              <a:pPr/>
              <a:t>29/05/2016</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fld id="{BE78B3D3-5D1A-4616-9D73-784EF955749D}" type="slidenum">
              <a:rPr lang="fr-FR"/>
              <a:pPr/>
              <a:t>‹N°›</a:t>
            </a:fld>
            <a:endParaRPr lang="fr-F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cSld name="Titre. Texte et image de la bibliothèque">
    <p:spTree>
      <p:nvGrpSpPr>
        <p:cNvPr id="1" name=""/>
        <p:cNvGrpSpPr/>
        <p:nvPr/>
      </p:nvGrpSpPr>
      <p:grpSpPr>
        <a:xfrm>
          <a:off x="0" y="0"/>
          <a:ext cx="0" cy="0"/>
          <a:chOff x="0" y="0"/>
          <a:chExt cx="0" cy="0"/>
        </a:xfrm>
      </p:grpSpPr>
      <p:sp>
        <p:nvSpPr>
          <p:cNvPr id="2" name="Titre 1"/>
          <p:cNvSpPr>
            <a:spLocks noGrp="1"/>
          </p:cNvSpPr>
          <p:nvPr>
            <p:ph type="title"/>
          </p:nvPr>
        </p:nvSpPr>
        <p:spPr>
          <a:xfrm>
            <a:off x="685800" y="609600"/>
            <a:ext cx="7772400" cy="1143000"/>
          </a:xfrm>
        </p:spPr>
        <p:txBody>
          <a:bodyPr/>
          <a:lstStyle/>
          <a:p>
            <a:r>
              <a:rPr lang="fr-FR" smtClean="0"/>
              <a:t>Cliquez et modifiez le titre</a:t>
            </a:r>
            <a:endParaRPr lang="fr-FR"/>
          </a:p>
        </p:txBody>
      </p:sp>
      <p:sp>
        <p:nvSpPr>
          <p:cNvPr id="3" name="Espace réservé du texte 2"/>
          <p:cNvSpPr>
            <a:spLocks noGrp="1"/>
          </p:cNvSpPr>
          <p:nvPr>
            <p:ph type="body" sz="half" idx="1"/>
          </p:nvPr>
        </p:nvSpPr>
        <p:spPr>
          <a:xfrm>
            <a:off x="685800" y="1981200"/>
            <a:ext cx="3810000" cy="41148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image de la bibliothèque 3"/>
          <p:cNvSpPr>
            <a:spLocks noGrp="1"/>
          </p:cNvSpPr>
          <p:nvPr>
            <p:ph type="clipArt" sz="half" idx="2"/>
          </p:nvPr>
        </p:nvSpPr>
        <p:spPr>
          <a:xfrm>
            <a:off x="4648200" y="1981200"/>
            <a:ext cx="3810000" cy="4114800"/>
          </a:xfrm>
        </p:spPr>
        <p:txBody>
          <a:bodyPr rtlCol="0">
            <a:normAutofit/>
          </a:bodyPr>
          <a:lstStyle/>
          <a:p>
            <a:pPr lvl="0"/>
            <a:endParaRPr lang="fr-FR" noProof="0" smtClean="0"/>
          </a:p>
        </p:txBody>
      </p:sp>
      <p:sp>
        <p:nvSpPr>
          <p:cNvPr id="5" name="Rectangle 4"/>
          <p:cNvSpPr>
            <a:spLocks noGrp="1" noChangeArrowheads="1"/>
          </p:cNvSpPr>
          <p:nvPr>
            <p:ph type="dt" sz="half" idx="10"/>
          </p:nvPr>
        </p:nvSpPr>
        <p:spPr/>
        <p:txBody>
          <a:bodyPr rtlCol="0"/>
          <a:lstStyle>
            <a:lvl1pPr fontAlgn="auto">
              <a:spcBef>
                <a:spcPts val="0"/>
              </a:spcBef>
              <a:spcAft>
                <a:spcPts val="0"/>
              </a:spcAft>
              <a:defRPr>
                <a:solidFill>
                  <a:schemeClr val="tx1">
                    <a:tint val="75000"/>
                  </a:schemeClr>
                </a:solidFill>
                <a:latin typeface="+mn-lt"/>
                <a:ea typeface="+mn-ea"/>
              </a:defRPr>
            </a:lvl1pPr>
          </a:lstStyle>
          <a:p>
            <a:pPr>
              <a:defRPr/>
            </a:pPr>
            <a:endParaRPr lang="fr-FR"/>
          </a:p>
        </p:txBody>
      </p:sp>
      <p:sp>
        <p:nvSpPr>
          <p:cNvPr id="6" name="Rectangle 5"/>
          <p:cNvSpPr>
            <a:spLocks noGrp="1" noChangeArrowheads="1"/>
          </p:cNvSpPr>
          <p:nvPr>
            <p:ph type="ftr" sz="quarter" idx="11"/>
          </p:nvPr>
        </p:nvSpPr>
        <p:spPr/>
        <p:txBody>
          <a:bodyPr/>
          <a:lstStyle>
            <a:lvl1pPr>
              <a:defRPr/>
            </a:lvl1pPr>
          </a:lstStyle>
          <a:p>
            <a:pPr>
              <a:defRPr/>
            </a:pPr>
            <a:endParaRPr lang="fr-FR"/>
          </a:p>
        </p:txBody>
      </p:sp>
      <p:sp>
        <p:nvSpPr>
          <p:cNvPr id="7" name="Rectangle 6"/>
          <p:cNvSpPr>
            <a:spLocks noGrp="1" noChangeArrowheads="1"/>
          </p:cNvSpPr>
          <p:nvPr>
            <p:ph type="sldNum" sz="quarter" idx="12"/>
          </p:nvPr>
        </p:nvSpPr>
        <p:spPr/>
        <p:txBody>
          <a:bodyPr/>
          <a:lstStyle>
            <a:lvl1pPr>
              <a:defRPr/>
            </a:lvl1pPr>
          </a:lstStyle>
          <a:p>
            <a:fld id="{54CDCDB0-3123-450B-9CE8-E8D6B9406FEE}" type="slidenum">
              <a:rPr lang="fr-FR"/>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smtClean="0"/>
              <a:t>Cliquez et modifiez le titre</a:t>
            </a:r>
          </a:p>
        </p:txBody>
      </p:sp>
      <p:sp>
        <p:nvSpPr>
          <p:cNvPr id="1027" name="Espace réservé du texte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defRPr>
            </a:lvl1pPr>
          </a:lstStyle>
          <a:p>
            <a:fld id="{04722A5B-5509-4AA7-AC2F-C0D7FAA7E2D3}" type="datetimeFigureOut">
              <a:rPr lang="fr-FR"/>
              <a:pPr/>
              <a:t>29/05/2016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cs typeface="+mn-cs"/>
              </a:defRPr>
            </a:lvl1pPr>
          </a:lstStyle>
          <a:p>
            <a:pPr>
              <a:defRPr/>
            </a:pP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4D6E6A73-912C-49BE-9328-ACADD787B03B}" type="slidenum">
              <a:rPr lang="fr-FR"/>
              <a:pPr/>
              <a:t>‹N°›</a:t>
            </a:fld>
            <a:endParaRPr lang="fr-FR"/>
          </a:p>
        </p:txBody>
      </p:sp>
    </p:spTree>
  </p:cSld>
  <p:clrMap bg1="lt1" tx1="dk1" bg2="lt2" tx2="dk2" accent1="accent1" accent2="accent2" accent3="accent3" accent4="accent4" accent5="accent5" accent6="accent6" hlink="hlink" folHlink="folHlink"/>
  <p:sldLayoutIdLst>
    <p:sldLayoutId id="2147483831" r:id="rId1"/>
    <p:sldLayoutId id="2147483832" r:id="rId2"/>
    <p:sldLayoutId id="2147483833" r:id="rId3"/>
    <p:sldLayoutId id="2147483834" r:id="rId4"/>
    <p:sldLayoutId id="2147483835" r:id="rId5"/>
    <p:sldLayoutId id="2147483836" r:id="rId6"/>
    <p:sldLayoutId id="2147483837" r:id="rId7"/>
    <p:sldLayoutId id="2147483838" r:id="rId8"/>
    <p:sldLayoutId id="2147483839" r:id="rId9"/>
    <p:sldLayoutId id="2147483840" r:id="rId10"/>
    <p:sldLayoutId id="2147483841" r:id="rId11"/>
    <p:sldLayoutId id="2147483842" r:id="rId12"/>
    <p:sldLayoutId id="2147483843" r:id="rId13"/>
  </p:sldLayoutIdLst>
  <p:txStyles>
    <p:titleStyle>
      <a:lvl1pPr algn="ctr" defTabSz="457200" rtl="0" eaLnBrk="0" fontAlgn="base" hangingPunct="0">
        <a:spcBef>
          <a:spcPct val="0"/>
        </a:spcBef>
        <a:spcAft>
          <a:spcPct val="0"/>
        </a:spcAft>
        <a:defRPr sz="4400" kern="1200">
          <a:solidFill>
            <a:schemeClr val="tx1"/>
          </a:solidFill>
          <a:latin typeface="+mj-lt"/>
          <a:ea typeface="MS PGothic" pitchFamily="34" charset="-128"/>
          <a:cs typeface="ＭＳ Ｐゴシック" charset="0"/>
        </a:defRPr>
      </a:lvl1pPr>
      <a:lvl2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2pPr>
      <a:lvl3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3pPr>
      <a:lvl4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4pPr>
      <a:lvl5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5pPr>
      <a:lvl6pPr marL="4572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6pPr>
      <a:lvl7pPr marL="9144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7pPr>
      <a:lvl8pPr marL="13716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8pPr>
      <a:lvl9pPr marL="18288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9pPr>
    </p:titleStyle>
    <p:bodyStyle>
      <a:lvl1pPr marL="342900" indent="-342900" algn="l" defTabSz="457200" rtl="0" eaLnBrk="0" fontAlgn="base" hangingPunct="0">
        <a:spcBef>
          <a:spcPct val="20000"/>
        </a:spcBef>
        <a:spcAft>
          <a:spcPct val="0"/>
        </a:spcAft>
        <a:buFont typeface="Arial" pitchFamily="34" charset="0"/>
        <a:buChar char="•"/>
        <a:defRPr sz="3200" kern="1200">
          <a:solidFill>
            <a:schemeClr val="tx1"/>
          </a:solidFill>
          <a:latin typeface="+mn-lt"/>
          <a:ea typeface="MS PGothic" pitchFamily="34" charset="-128"/>
          <a:cs typeface="ＭＳ Ｐゴシック" charset="0"/>
        </a:defRPr>
      </a:lvl1pPr>
      <a:lvl2pPr marL="742950" indent="-285750" algn="l" defTabSz="457200" rtl="0" eaLnBrk="0" fontAlgn="base" hangingPunct="0">
        <a:spcBef>
          <a:spcPct val="20000"/>
        </a:spcBef>
        <a:spcAft>
          <a:spcPct val="0"/>
        </a:spcAft>
        <a:buFont typeface="Arial" pitchFamily="34" charset="0"/>
        <a:buChar char="–"/>
        <a:defRPr sz="2800" kern="1200">
          <a:solidFill>
            <a:schemeClr val="tx1"/>
          </a:solidFill>
          <a:latin typeface="+mn-lt"/>
          <a:ea typeface="MS PGothic" pitchFamily="34" charset="-128"/>
          <a:cs typeface="+mn-cs"/>
        </a:defRPr>
      </a:lvl2pPr>
      <a:lvl3pPr marL="1143000" indent="-228600" algn="l" defTabSz="457200" rtl="0" eaLnBrk="0" fontAlgn="base" hangingPunct="0">
        <a:spcBef>
          <a:spcPct val="20000"/>
        </a:spcBef>
        <a:spcAft>
          <a:spcPct val="0"/>
        </a:spcAft>
        <a:buFont typeface="Arial" pitchFamily="34" charset="0"/>
        <a:buChar char="•"/>
        <a:defRPr sz="2400" kern="1200">
          <a:solidFill>
            <a:schemeClr val="tx1"/>
          </a:solidFill>
          <a:latin typeface="+mn-lt"/>
          <a:ea typeface="MS PGothic" pitchFamily="34" charset="-128"/>
          <a:cs typeface="+mn-cs"/>
        </a:defRPr>
      </a:lvl3pPr>
      <a:lvl4pPr marL="16002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MS PGothic" pitchFamily="34" charset="-128"/>
          <a:cs typeface="+mn-cs"/>
        </a:defRPr>
      </a:lvl4pPr>
      <a:lvl5pPr marL="20574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MS PGothic" pitchFamily="34"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5.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21.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23.jpeg"/></Relationships>
</file>

<file path=ppt/slides/_rels/slide3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9.xml"/></Relationships>
</file>

<file path=ppt/slides/_rels/slide5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hyperlink" Target="http://www.pseudo-sciences.org/" TargetMode="External"/><Relationship Id="rId2" Type="http://schemas.openxmlformats.org/officeDocument/2006/relationships/image" Target="../media/image42.png"/><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9.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5.xml"/></Relationships>
</file>

<file path=ppt/slides/_rels/slide6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5.xml"/></Relationships>
</file>

<file path=ppt/slides/_rels/slide64.xml.rels><?xml version="1.0" encoding="UTF-8" standalone="yes"?>
<Relationships xmlns="http://schemas.openxmlformats.org/package/2006/relationships"><Relationship Id="rId3" Type="http://schemas.openxmlformats.org/officeDocument/2006/relationships/image" Target="../media/image49.emf"/><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50.jpe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9.xml"/></Relationships>
</file>

<file path=ppt/slides/_rels/slide6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5.xml"/></Relationships>
</file>

<file path=ppt/slides/_rels/slide6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9.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re 1"/>
          <p:cNvSpPr>
            <a:spLocks noGrp="1"/>
          </p:cNvSpPr>
          <p:nvPr>
            <p:ph type="ctrTitle"/>
          </p:nvPr>
        </p:nvSpPr>
        <p:spPr>
          <a:xfrm>
            <a:off x="1096963" y="874713"/>
            <a:ext cx="7191375" cy="1465262"/>
          </a:xfrm>
          <a:solidFill>
            <a:srgbClr val="CCFFCC"/>
          </a:solidFill>
        </p:spPr>
        <p:txBody>
          <a:bodyPr/>
          <a:lstStyle/>
          <a:p>
            <a:pPr eaLnBrk="1" hangingPunct="1"/>
            <a:r>
              <a:rPr lang="fr-FR" sz="3200" b="1" smtClean="0">
                <a:solidFill>
                  <a:srgbClr val="0000FF"/>
                </a:solidFill>
              </a:rPr>
              <a:t>La psychanalyse : une science ?</a:t>
            </a:r>
          </a:p>
        </p:txBody>
      </p:sp>
      <p:sp>
        <p:nvSpPr>
          <p:cNvPr id="16386" name="Sous-titre 2"/>
          <p:cNvSpPr>
            <a:spLocks noGrp="1"/>
          </p:cNvSpPr>
          <p:nvPr>
            <p:ph type="subTitle" idx="1"/>
          </p:nvPr>
        </p:nvSpPr>
        <p:spPr>
          <a:xfrm>
            <a:off x="1504950" y="2908300"/>
            <a:ext cx="6267450" cy="3441700"/>
          </a:xfrm>
        </p:spPr>
        <p:txBody>
          <a:bodyPr/>
          <a:lstStyle/>
          <a:p>
            <a:pPr eaLnBrk="1" hangingPunct="1"/>
            <a:r>
              <a:rPr lang="fr-FR" sz="2400" b="1" smtClean="0">
                <a:solidFill>
                  <a:schemeClr val="tx1"/>
                </a:solidFill>
                <a:latin typeface="Geneva" charset="0"/>
              </a:rPr>
              <a:t>Jacques Van Rillaer</a:t>
            </a:r>
            <a:endParaRPr lang="fr-FR" sz="1800" b="1" smtClean="0">
              <a:solidFill>
                <a:schemeClr val="tx1"/>
              </a:solidFill>
              <a:latin typeface="Geneva" charset="0"/>
            </a:endParaRPr>
          </a:p>
          <a:p>
            <a:pPr eaLnBrk="1" hangingPunct="1"/>
            <a:endParaRPr lang="fr-FR" sz="1800" smtClean="0">
              <a:solidFill>
                <a:schemeClr val="tx1"/>
              </a:solidFill>
              <a:latin typeface="Geneva" charset="0"/>
            </a:endParaRPr>
          </a:p>
          <a:p>
            <a:pPr eaLnBrk="1" hangingPunct="1"/>
            <a:r>
              <a:rPr lang="fr-FR" sz="1800" smtClean="0">
                <a:solidFill>
                  <a:schemeClr val="tx1"/>
                </a:solidFill>
                <a:latin typeface="Geneva" charset="0"/>
              </a:rPr>
              <a:t>Professeur émérite de psychologie</a:t>
            </a:r>
          </a:p>
          <a:p>
            <a:pPr eaLnBrk="1" hangingPunct="1"/>
            <a:r>
              <a:rPr lang="fr-FR" sz="1800" smtClean="0">
                <a:solidFill>
                  <a:schemeClr val="tx1"/>
                </a:solidFill>
                <a:latin typeface="Geneva" charset="0"/>
              </a:rPr>
              <a:t>Université de Louvain-la-Neuve</a:t>
            </a:r>
          </a:p>
          <a:p>
            <a:pPr eaLnBrk="1" hangingPunct="1"/>
            <a:endParaRPr lang="fr-FR" sz="1800" smtClean="0">
              <a:solidFill>
                <a:schemeClr val="tx1"/>
              </a:solidFill>
              <a:latin typeface="Geneva" charset="0"/>
            </a:endParaRPr>
          </a:p>
          <a:p>
            <a:pPr eaLnBrk="1" hangingPunct="1"/>
            <a:endParaRPr lang="fr-FR" sz="1400" smtClean="0">
              <a:solidFill>
                <a:schemeClr val="tx1"/>
              </a:solidFill>
              <a:latin typeface="Geneva" charset="0"/>
            </a:endParaRPr>
          </a:p>
          <a:p>
            <a:pPr eaLnBrk="1" hangingPunct="1"/>
            <a:endParaRPr lang="fr-FR" sz="1600" smtClean="0">
              <a:solidFill>
                <a:schemeClr val="tx1"/>
              </a:solidFill>
              <a:latin typeface="Geneva" charset="0"/>
            </a:endParaRPr>
          </a:p>
          <a:p>
            <a:pPr eaLnBrk="1" hangingPunct="1"/>
            <a:r>
              <a:rPr lang="fr-FR" sz="1800" smtClean="0">
                <a:solidFill>
                  <a:schemeClr val="tx1"/>
                </a:solidFill>
                <a:latin typeface="Geneva" charset="0"/>
              </a:rPr>
              <a:t>Site Web: taper dans un moteur de recherche :</a:t>
            </a:r>
          </a:p>
          <a:p>
            <a:pPr eaLnBrk="1" hangingPunct="1"/>
            <a:r>
              <a:rPr lang="fr-FR" sz="1800" smtClean="0">
                <a:solidFill>
                  <a:srgbClr val="0000FF"/>
                </a:solidFill>
                <a:latin typeface="Geneva" charset="0"/>
              </a:rPr>
              <a:t>EDPH2277 + Rillaer</a:t>
            </a:r>
          </a:p>
          <a:p>
            <a:pPr eaLnBrk="1" hangingPunct="1"/>
            <a:r>
              <a:rPr lang="fr-FR" sz="1800" smtClean="0">
                <a:solidFill>
                  <a:srgbClr val="000000"/>
                </a:solidFill>
                <a:latin typeface="Geneva" charset="0"/>
              </a:rPr>
              <a:t>(s</a:t>
            </a:r>
            <a:r>
              <a:rPr lang="fr-FR" altLang="fr-FR" sz="1800" smtClean="0">
                <a:solidFill>
                  <a:srgbClr val="000000"/>
                </a:solidFill>
                <a:latin typeface="Geneva" charset="0"/>
              </a:rPr>
              <a:t>’</a:t>
            </a:r>
            <a:r>
              <a:rPr lang="fr-FR" sz="1800" smtClean="0">
                <a:solidFill>
                  <a:srgbClr val="000000"/>
                </a:solidFill>
                <a:latin typeface="Geneva" charset="0"/>
              </a:rPr>
              <a:t>y trouve l</a:t>
            </a:r>
            <a:r>
              <a:rPr lang="fr-FR" altLang="fr-FR" sz="1800" smtClean="0">
                <a:solidFill>
                  <a:srgbClr val="000000"/>
                </a:solidFill>
                <a:latin typeface="Geneva" charset="0"/>
              </a:rPr>
              <a:t>’</a:t>
            </a:r>
            <a:r>
              <a:rPr lang="fr-FR" sz="1800" smtClean="0">
                <a:solidFill>
                  <a:srgbClr val="000000"/>
                </a:solidFill>
                <a:latin typeface="Geneva" charset="0"/>
              </a:rPr>
              <a:t>adresse mail)</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re 5"/>
          <p:cNvSpPr>
            <a:spLocks noGrp="1"/>
          </p:cNvSpPr>
          <p:nvPr>
            <p:ph type="title"/>
          </p:nvPr>
        </p:nvSpPr>
        <p:spPr>
          <a:xfrm>
            <a:off x="457200" y="274638"/>
            <a:ext cx="8229600" cy="1120775"/>
          </a:xfrm>
        </p:spPr>
        <p:txBody>
          <a:bodyPr/>
          <a:lstStyle/>
          <a:p>
            <a:pPr eaLnBrk="1" hangingPunct="1"/>
            <a:r>
              <a:rPr lang="fr-FR" sz="2800" smtClean="0">
                <a:solidFill>
                  <a:srgbClr val="000000"/>
                </a:solidFill>
              </a:rPr>
              <a:t>Il y a </a:t>
            </a:r>
            <a:r>
              <a:rPr lang="fr-FR" sz="2800" smtClean="0">
                <a:solidFill>
                  <a:srgbClr val="FF0000"/>
                </a:solidFill>
              </a:rPr>
              <a:t>des psychanalyses</a:t>
            </a:r>
            <a:br>
              <a:rPr lang="fr-FR" sz="2800" smtClean="0">
                <a:solidFill>
                  <a:srgbClr val="FF0000"/>
                </a:solidFill>
              </a:rPr>
            </a:br>
            <a:r>
              <a:rPr lang="fr-FR" sz="2800" smtClean="0"/>
              <a:t>Celle de Freud est la plus populaire</a:t>
            </a:r>
          </a:p>
        </p:txBody>
      </p:sp>
      <p:pic>
        <p:nvPicPr>
          <p:cNvPr id="18434" name="Espace réservé du contenu 11" descr="PK.Que_sais_je.Freudisme.jpg"/>
          <p:cNvPicPr>
            <a:picLocks noGrp="1" noChangeAspect="1"/>
          </p:cNvPicPr>
          <p:nvPr>
            <p:ph sz="half" idx="2"/>
          </p:nvPr>
        </p:nvPicPr>
        <p:blipFill>
          <a:blip r:embed="rId2"/>
          <a:srcRect l="-18539" r="-18539"/>
          <a:stretch>
            <a:fillRect/>
          </a:stretch>
        </p:blipFill>
        <p:spPr>
          <a:xfrm>
            <a:off x="4648200" y="1919288"/>
            <a:ext cx="4038600" cy="4633912"/>
          </a:xfrm>
        </p:spPr>
      </p:pic>
      <p:pic>
        <p:nvPicPr>
          <p:cNvPr id="18435" name="Espace réservé du contenu 17" descr="PK.Que_sais_je.JPG"/>
          <p:cNvPicPr>
            <a:picLocks noGrp="1" noChangeAspect="1"/>
          </p:cNvPicPr>
          <p:nvPr>
            <p:ph sz="half" idx="1"/>
          </p:nvPr>
        </p:nvPicPr>
        <p:blipFill>
          <a:blip r:embed="rId3"/>
          <a:srcRect t="-835" b="-835"/>
          <a:stretch>
            <a:fillRect/>
          </a:stretch>
        </p:blipFill>
        <p:spPr>
          <a:xfrm>
            <a:off x="889000" y="1919288"/>
            <a:ext cx="3417888" cy="4633912"/>
          </a:xfr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re 1"/>
          <p:cNvSpPr>
            <a:spLocks noGrp="1"/>
          </p:cNvSpPr>
          <p:nvPr>
            <p:ph type="title"/>
          </p:nvPr>
        </p:nvSpPr>
        <p:spPr>
          <a:xfrm>
            <a:off x="457200" y="504825"/>
            <a:ext cx="8229600" cy="1511300"/>
          </a:xfrm>
        </p:spPr>
        <p:txBody>
          <a:bodyPr/>
          <a:lstStyle/>
          <a:p>
            <a:r>
              <a:rPr lang="fr-FR" sz="3200" smtClean="0"/>
              <a:t>Définition de « </a:t>
            </a:r>
            <a:r>
              <a:rPr lang="fr-FR" sz="3200" smtClean="0">
                <a:solidFill>
                  <a:srgbClr val="0000FF"/>
                </a:solidFill>
              </a:rPr>
              <a:t>psychanalyse</a:t>
            </a:r>
            <a:r>
              <a:rPr lang="fr-FR" sz="3200" smtClean="0"/>
              <a:t> »</a:t>
            </a:r>
          </a:p>
        </p:txBody>
      </p:sp>
      <p:sp>
        <p:nvSpPr>
          <p:cNvPr id="3" name="Espace réservé du contenu 2"/>
          <p:cNvSpPr>
            <a:spLocks noGrp="1"/>
          </p:cNvSpPr>
          <p:nvPr>
            <p:ph idx="1"/>
          </p:nvPr>
        </p:nvSpPr>
        <p:spPr>
          <a:xfrm>
            <a:off x="457200" y="2287588"/>
            <a:ext cx="8229600" cy="3287712"/>
          </a:xfrm>
        </p:spPr>
        <p:txBody>
          <a:bodyPr/>
          <a:lstStyle/>
          <a:p>
            <a:r>
              <a:rPr lang="fr-FR" sz="2800" smtClean="0">
                <a:solidFill>
                  <a:srgbClr val="FF0000"/>
                </a:solidFill>
              </a:rPr>
              <a:t>Une</a:t>
            </a:r>
            <a:r>
              <a:rPr lang="fr-FR" sz="2800" smtClean="0"/>
              <a:t> </a:t>
            </a:r>
            <a:r>
              <a:rPr lang="fr-FR" sz="2800" smtClean="0">
                <a:solidFill>
                  <a:srgbClr val="FF0000"/>
                </a:solidFill>
              </a:rPr>
              <a:t>méthode d</a:t>
            </a:r>
            <a:r>
              <a:rPr lang="fr-FR" altLang="fr-FR" sz="2800" smtClean="0">
                <a:solidFill>
                  <a:srgbClr val="FF0000"/>
                </a:solidFill>
              </a:rPr>
              <a:t>’</a:t>
            </a:r>
            <a:r>
              <a:rPr lang="fr-FR" sz="2800" smtClean="0">
                <a:solidFill>
                  <a:srgbClr val="FF0000"/>
                </a:solidFill>
              </a:rPr>
              <a:t>analyse </a:t>
            </a:r>
            <a:r>
              <a:rPr lang="fr-FR" sz="2800" smtClean="0"/>
              <a:t>de comportements et de phénomènes culturels (religion, morale …)</a:t>
            </a:r>
            <a:endParaRPr lang="fr-BE" sz="2800" smtClean="0"/>
          </a:p>
          <a:p>
            <a:r>
              <a:rPr lang="fr-FR" sz="2800" smtClean="0">
                <a:solidFill>
                  <a:srgbClr val="FF0000"/>
                </a:solidFill>
              </a:rPr>
              <a:t>Un</a:t>
            </a:r>
            <a:r>
              <a:rPr lang="fr-FR" sz="2800" smtClean="0"/>
              <a:t> </a:t>
            </a:r>
            <a:r>
              <a:rPr lang="fr-FR" sz="2800" smtClean="0">
                <a:solidFill>
                  <a:srgbClr val="FF0000"/>
                </a:solidFill>
              </a:rPr>
              <a:t>type de psychothérapie verbale </a:t>
            </a:r>
          </a:p>
          <a:p>
            <a:pPr marL="457200" lvl="1" indent="0">
              <a:buFont typeface="Arial" pitchFamily="34" charset="0"/>
              <a:buNone/>
            </a:pPr>
            <a:r>
              <a:rPr lang="fr-FR" smtClean="0"/>
              <a:t>utilisant l</a:t>
            </a:r>
            <a:r>
              <a:rPr lang="fr-FR" altLang="fr-FR" smtClean="0"/>
              <a:t>’</a:t>
            </a:r>
            <a:r>
              <a:rPr lang="fr-FR" smtClean="0"/>
              <a:t>analyse de comportements, de rêves</a:t>
            </a:r>
            <a:endParaRPr lang="fr-BE" smtClean="0"/>
          </a:p>
          <a:p>
            <a:r>
              <a:rPr lang="fr-FR" sz="2800" smtClean="0">
                <a:solidFill>
                  <a:srgbClr val="FF0000"/>
                </a:solidFill>
              </a:rPr>
              <a:t>Une théorie psychologique </a:t>
            </a:r>
            <a:r>
              <a:rPr lang="fr-FR" sz="2800" smtClean="0"/>
              <a:t>expliquant les comportements et des phénomènes culturels</a:t>
            </a:r>
            <a:endParaRPr lang="fr-BE" sz="2800" smtClean="0"/>
          </a:p>
          <a:p>
            <a:pPr>
              <a:buFont typeface="Arial" pitchFamily="34" charset="0"/>
              <a:buNone/>
            </a:pPr>
            <a:endParaRPr lang="fr-FR" sz="240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re 1"/>
          <p:cNvSpPr>
            <a:spLocks noGrp="1"/>
          </p:cNvSpPr>
          <p:nvPr>
            <p:ph type="title"/>
          </p:nvPr>
        </p:nvSpPr>
        <p:spPr/>
        <p:txBody>
          <a:bodyPr/>
          <a:lstStyle/>
          <a:p>
            <a:r>
              <a:rPr lang="fr-FR" sz="2800" smtClean="0"/>
              <a:t>Principes de la psychanalyse </a:t>
            </a:r>
            <a:r>
              <a:rPr lang="fr-FR" sz="2800" smtClean="0">
                <a:solidFill>
                  <a:srgbClr val="FF0000"/>
                </a:solidFill>
              </a:rPr>
              <a:t>freudienne</a:t>
            </a:r>
            <a:r>
              <a:rPr lang="fr-BE" sz="2800" smtClean="0">
                <a:solidFill>
                  <a:srgbClr val="FF0000"/>
                </a:solidFill>
              </a:rPr>
              <a:t> </a:t>
            </a:r>
            <a:endParaRPr lang="fr-FR" sz="2800" smtClean="0">
              <a:solidFill>
                <a:srgbClr val="FF0000"/>
              </a:solidFill>
            </a:endParaRPr>
          </a:p>
        </p:txBody>
      </p:sp>
      <p:sp>
        <p:nvSpPr>
          <p:cNvPr id="20482" name="Espace réservé du contenu 2"/>
          <p:cNvSpPr>
            <a:spLocks noGrp="1"/>
          </p:cNvSpPr>
          <p:nvPr>
            <p:ph idx="1"/>
          </p:nvPr>
        </p:nvSpPr>
        <p:spPr/>
        <p:txBody>
          <a:bodyPr/>
          <a:lstStyle/>
          <a:p>
            <a:r>
              <a:rPr lang="fr-FR" sz="2400" smtClean="0">
                <a:solidFill>
                  <a:srgbClr val="0000FF"/>
                </a:solidFill>
              </a:rPr>
              <a:t>Les hommes sont fondamentalement mystifiés et aliénés. </a:t>
            </a:r>
          </a:p>
          <a:p>
            <a:pPr>
              <a:buFont typeface="Arial" pitchFamily="34" charset="0"/>
              <a:buNone/>
            </a:pPr>
            <a:r>
              <a:rPr lang="fr-FR" sz="2400" smtClean="0"/>
              <a:t>	Il sont aveugles sur les significations réelles des conduites, </a:t>
            </a:r>
          </a:p>
          <a:p>
            <a:pPr>
              <a:buFont typeface="Arial" pitchFamily="34" charset="0"/>
              <a:buNone/>
            </a:pPr>
            <a:r>
              <a:rPr lang="fr-FR" sz="2400" smtClean="0"/>
              <a:t>	rêves et actes manqués.</a:t>
            </a:r>
            <a:endParaRPr lang="fr-BE" sz="2400" smtClean="0"/>
          </a:p>
          <a:p>
            <a:r>
              <a:rPr lang="fr-FR" sz="2400" smtClean="0">
                <a:solidFill>
                  <a:srgbClr val="0000FF"/>
                </a:solidFill>
              </a:rPr>
              <a:t>Seuls les initiés, </a:t>
            </a:r>
            <a:r>
              <a:rPr lang="fr-FR" sz="2400" smtClean="0"/>
              <a:t>après une (longue) analyse personnelle, </a:t>
            </a:r>
          </a:p>
          <a:p>
            <a:pPr marL="457200" lvl="1" indent="0">
              <a:buFont typeface="Arial" pitchFamily="34" charset="0"/>
              <a:buNone/>
            </a:pPr>
            <a:r>
              <a:rPr lang="fr-FR" sz="2400" smtClean="0"/>
              <a:t>sont </a:t>
            </a:r>
            <a:r>
              <a:rPr lang="fr-FR" sz="2400" smtClean="0">
                <a:solidFill>
                  <a:srgbClr val="0000FF"/>
                </a:solidFill>
              </a:rPr>
              <a:t>habilités à déchiffrer les véritables significations.</a:t>
            </a:r>
          </a:p>
          <a:p>
            <a:pPr>
              <a:buFont typeface="Arial" pitchFamily="34" charset="0"/>
              <a:buNone/>
            </a:pPr>
            <a:endParaRPr lang="fr-BE" sz="2400" smtClean="0">
              <a:solidFill>
                <a:srgbClr val="FF0000"/>
              </a:solidFill>
            </a:endParaRPr>
          </a:p>
          <a:p>
            <a:r>
              <a:rPr lang="fr-FR" sz="2400" smtClean="0"/>
              <a:t>Pour les freudiens, </a:t>
            </a:r>
            <a:r>
              <a:rPr lang="fr-FR" altLang="fr-FR" sz="2400" smtClean="0"/>
              <a:t>“</a:t>
            </a:r>
            <a:r>
              <a:rPr lang="fr-FR" altLang="ja-JP" sz="2400" smtClean="0"/>
              <a:t>Psychanalyse</a:t>
            </a:r>
            <a:r>
              <a:rPr lang="fr-FR" altLang="fr-FR" sz="2400" smtClean="0"/>
              <a:t>”</a:t>
            </a:r>
            <a:r>
              <a:rPr lang="fr-FR" altLang="ja-JP" sz="2400" smtClean="0"/>
              <a:t> ne peut désigner que la pratique et la théorie fondées sur les textes freudiens, </a:t>
            </a:r>
          </a:p>
          <a:p>
            <a:pPr>
              <a:buFont typeface="Arial" pitchFamily="34" charset="0"/>
              <a:buNone/>
            </a:pPr>
            <a:r>
              <a:rPr lang="fr-FR" sz="2400" smtClean="0"/>
              <a:t>	le reste n</a:t>
            </a:r>
            <a:r>
              <a:rPr lang="fr-FR" altLang="fr-FR" sz="2400" smtClean="0"/>
              <a:t>’</a:t>
            </a:r>
            <a:r>
              <a:rPr lang="fr-FR" sz="2400" smtClean="0"/>
              <a:t>étant que des conceptions erronées, </a:t>
            </a:r>
          </a:p>
          <a:p>
            <a:pPr>
              <a:buFont typeface="Arial" pitchFamily="34" charset="0"/>
              <a:buNone/>
            </a:pPr>
            <a:r>
              <a:rPr lang="fr-FR" sz="2400" smtClean="0"/>
              <a:t>	résultant de l</a:t>
            </a:r>
            <a:r>
              <a:rPr lang="fr-FR" altLang="fr-FR" sz="2400" smtClean="0"/>
              <a:t>’</a:t>
            </a:r>
            <a:r>
              <a:rPr lang="fr-FR" sz="2400" smtClean="0"/>
              <a:t>ignorance ou de </a:t>
            </a:r>
            <a:r>
              <a:rPr lang="fr-FR" altLang="fr-FR" sz="2400" smtClean="0"/>
              <a:t>“</a:t>
            </a:r>
            <a:r>
              <a:rPr lang="fr-FR" sz="2400" smtClean="0"/>
              <a:t>résistances</a:t>
            </a:r>
            <a:r>
              <a:rPr lang="fr-FR" altLang="fr-FR" sz="2400" smtClean="0"/>
              <a:t>”</a:t>
            </a:r>
            <a:r>
              <a:rPr lang="fr-FR" sz="2400" smtClean="0"/>
              <a:t>.</a:t>
            </a:r>
            <a:endParaRPr lang="fr-BE" sz="2400" smtClean="0"/>
          </a:p>
          <a:p>
            <a:pPr>
              <a:buFont typeface="Arial" pitchFamily="34" charset="0"/>
              <a:buNone/>
            </a:pPr>
            <a:endParaRPr lang="fr-FR" sz="240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itre 3"/>
          <p:cNvSpPr>
            <a:spLocks noGrp="1"/>
          </p:cNvSpPr>
          <p:nvPr>
            <p:ph type="ctrTitle"/>
          </p:nvPr>
        </p:nvSpPr>
        <p:spPr>
          <a:xfrm>
            <a:off x="685800" y="338138"/>
            <a:ext cx="7772400" cy="2062162"/>
          </a:xfrm>
        </p:spPr>
        <p:txBody>
          <a:bodyPr/>
          <a:lstStyle/>
          <a:p>
            <a:pPr eaLnBrk="1" hangingPunct="1"/>
            <a:r>
              <a:rPr lang="fr-FR" sz="2800" smtClean="0">
                <a:solidFill>
                  <a:srgbClr val="0000FF"/>
                </a:solidFill>
              </a:rPr>
              <a:t>La psychanalyse freudienne :</a:t>
            </a:r>
            <a:br>
              <a:rPr lang="fr-FR" sz="2800" smtClean="0">
                <a:solidFill>
                  <a:srgbClr val="0000FF"/>
                </a:solidFill>
              </a:rPr>
            </a:br>
            <a:r>
              <a:rPr lang="fr-FR" sz="2800" smtClean="0">
                <a:solidFill>
                  <a:srgbClr val="0000FF"/>
                </a:solidFill>
              </a:rPr>
              <a:t>science ?  philosophie ?  art ?</a:t>
            </a:r>
          </a:p>
        </p:txBody>
      </p:sp>
      <p:sp>
        <p:nvSpPr>
          <p:cNvPr id="21506" name="Sous-titre 4"/>
          <p:cNvSpPr>
            <a:spLocks noGrp="1"/>
          </p:cNvSpPr>
          <p:nvPr>
            <p:ph type="subTitle" idx="1"/>
          </p:nvPr>
        </p:nvSpPr>
        <p:spPr>
          <a:xfrm>
            <a:off x="1371600" y="2306638"/>
            <a:ext cx="6400800" cy="4217987"/>
          </a:xfrm>
        </p:spPr>
        <p:txBody>
          <a:bodyPr/>
          <a:lstStyle/>
          <a:p>
            <a:pPr eaLnBrk="1" hangingPunct="1"/>
            <a:r>
              <a:rPr lang="fr-FR" sz="2800" smtClean="0">
                <a:solidFill>
                  <a:schemeClr val="tx1"/>
                </a:solidFill>
              </a:rPr>
              <a:t>Les avis de</a:t>
            </a:r>
          </a:p>
          <a:p>
            <a:pPr eaLnBrk="1" hangingPunct="1"/>
            <a:endParaRPr lang="fr-FR" sz="2400" smtClean="0">
              <a:solidFill>
                <a:schemeClr val="tx1"/>
              </a:solidFill>
            </a:endParaRPr>
          </a:p>
          <a:p>
            <a:pPr eaLnBrk="1" hangingPunct="1"/>
            <a:r>
              <a:rPr lang="fr-FR" sz="2400" smtClean="0">
                <a:solidFill>
                  <a:srgbClr val="008000"/>
                </a:solidFill>
              </a:rPr>
              <a:t>Freud</a:t>
            </a:r>
            <a:r>
              <a:rPr lang="fr-FR" sz="2400" smtClean="0">
                <a:solidFill>
                  <a:schemeClr val="tx1"/>
                </a:solidFill>
              </a:rPr>
              <a:t>, neurologue</a:t>
            </a:r>
          </a:p>
          <a:p>
            <a:pPr eaLnBrk="1" hangingPunct="1"/>
            <a:r>
              <a:rPr lang="fr-FR" sz="2400" smtClean="0">
                <a:solidFill>
                  <a:srgbClr val="008000"/>
                </a:solidFill>
              </a:rPr>
              <a:t>Wittgenstein</a:t>
            </a:r>
            <a:r>
              <a:rPr lang="fr-FR" sz="2400" smtClean="0">
                <a:solidFill>
                  <a:schemeClr val="tx1"/>
                </a:solidFill>
              </a:rPr>
              <a:t>, philosophe</a:t>
            </a:r>
          </a:p>
          <a:p>
            <a:pPr eaLnBrk="1" hangingPunct="1"/>
            <a:r>
              <a:rPr lang="fr-FR" sz="2400" smtClean="0">
                <a:solidFill>
                  <a:srgbClr val="008000"/>
                </a:solidFill>
              </a:rPr>
              <a:t>Lacan</a:t>
            </a:r>
            <a:r>
              <a:rPr lang="fr-FR" sz="2400" smtClean="0">
                <a:solidFill>
                  <a:schemeClr val="tx1"/>
                </a:solidFill>
              </a:rPr>
              <a:t>, psychiatre, psychanalyste</a:t>
            </a:r>
          </a:p>
          <a:p>
            <a:pPr eaLnBrk="1" hangingPunct="1"/>
            <a:r>
              <a:rPr lang="fr-FR" sz="2400" smtClean="0">
                <a:solidFill>
                  <a:srgbClr val="008000"/>
                </a:solidFill>
              </a:rPr>
              <a:t>Ricœur</a:t>
            </a:r>
            <a:r>
              <a:rPr lang="fr-FR" sz="2400" smtClean="0">
                <a:solidFill>
                  <a:schemeClr val="tx1"/>
                </a:solidFill>
              </a:rPr>
              <a:t>, philosophe</a:t>
            </a:r>
          </a:p>
          <a:p>
            <a:pPr eaLnBrk="1" hangingPunct="1"/>
            <a:r>
              <a:rPr lang="fr-FR" sz="2400" smtClean="0">
                <a:solidFill>
                  <a:srgbClr val="008000"/>
                </a:solidFill>
              </a:rPr>
              <a:t>Onfray</a:t>
            </a:r>
            <a:r>
              <a:rPr lang="fr-FR" sz="2400" smtClean="0">
                <a:solidFill>
                  <a:schemeClr val="tx1"/>
                </a:solidFill>
              </a:rPr>
              <a:t>, philosophe</a:t>
            </a:r>
          </a:p>
          <a:p>
            <a:pPr eaLnBrk="1" hangingPunct="1"/>
            <a:r>
              <a:rPr lang="fr-FR" sz="2400" smtClean="0">
                <a:solidFill>
                  <a:srgbClr val="008000"/>
                </a:solidFill>
              </a:rPr>
              <a:t>L</a:t>
            </a:r>
            <a:r>
              <a:rPr lang="fr-FR" altLang="fr-FR" sz="2400" smtClean="0">
                <a:solidFill>
                  <a:srgbClr val="008000"/>
                </a:solidFill>
              </a:rPr>
              <a:t>’</a:t>
            </a:r>
            <a:r>
              <a:rPr lang="fr-FR" sz="2400" smtClean="0">
                <a:solidFill>
                  <a:srgbClr val="008000"/>
                </a:solidFill>
              </a:rPr>
              <a:t>Éducation nationale </a:t>
            </a:r>
            <a:r>
              <a:rPr lang="fr-FR" sz="2400" smtClean="0">
                <a:solidFill>
                  <a:schemeClr val="tx1"/>
                </a:solidFill>
              </a:rPr>
              <a:t>en France</a:t>
            </a:r>
          </a:p>
          <a:p>
            <a:pPr eaLnBrk="1" hangingPunct="1"/>
            <a:endParaRPr lang="fr-FR" sz="2400" smtClean="0">
              <a:solidFill>
                <a:schemeClr val="tx1"/>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re 1"/>
          <p:cNvSpPr>
            <a:spLocks noGrp="1"/>
          </p:cNvSpPr>
          <p:nvPr>
            <p:ph type="title"/>
          </p:nvPr>
        </p:nvSpPr>
        <p:spPr>
          <a:xfrm>
            <a:off x="457200" y="457200"/>
            <a:ext cx="8229600" cy="1346200"/>
          </a:xfrm>
        </p:spPr>
        <p:txBody>
          <a:bodyPr/>
          <a:lstStyle/>
          <a:p>
            <a:pPr eaLnBrk="1" hangingPunct="1"/>
            <a:r>
              <a:rPr lang="fr-FR" sz="3200" smtClean="0">
                <a:solidFill>
                  <a:srgbClr val="008000"/>
                </a:solidFill>
              </a:rPr>
              <a:t>Freud: la psychanalyse est un art</a:t>
            </a:r>
          </a:p>
        </p:txBody>
      </p:sp>
      <p:sp>
        <p:nvSpPr>
          <p:cNvPr id="3" name="Espace réservé du contenu 2"/>
          <p:cNvSpPr>
            <a:spLocks noGrp="1"/>
          </p:cNvSpPr>
          <p:nvPr>
            <p:ph idx="1"/>
          </p:nvPr>
        </p:nvSpPr>
        <p:spPr>
          <a:xfrm>
            <a:off x="1035050" y="2095500"/>
            <a:ext cx="7102475" cy="3810000"/>
          </a:xfrm>
        </p:spPr>
        <p:txBody>
          <a:bodyPr>
            <a:normAutofit/>
          </a:bodyPr>
          <a:lstStyle/>
          <a:p>
            <a:pPr marL="0" indent="0" eaLnBrk="1" hangingPunct="1">
              <a:buFont typeface="Arial" pitchFamily="34" charset="0"/>
              <a:buNone/>
            </a:pPr>
            <a:r>
              <a:rPr lang="fr-FR" sz="2400" smtClean="0"/>
              <a:t>«  Le travail analytique est un </a:t>
            </a:r>
            <a:r>
              <a:rPr lang="fr-FR" sz="2400" i="1" smtClean="0">
                <a:solidFill>
                  <a:srgbClr val="FF0000"/>
                </a:solidFill>
              </a:rPr>
              <a:t>art de l'interprétation</a:t>
            </a:r>
            <a:r>
              <a:rPr lang="fr-FR" sz="2400" smtClean="0"/>
              <a:t>, dont le maniement concluant demande certes du doigté et de la pratique, mais qui n'est </a:t>
            </a:r>
            <a:r>
              <a:rPr lang="fr-FR" sz="2400" smtClean="0">
                <a:solidFill>
                  <a:srgbClr val="FF0000"/>
                </a:solidFill>
              </a:rPr>
              <a:t>pas difficile </a:t>
            </a:r>
            <a:r>
              <a:rPr lang="fr-FR" sz="2400" smtClean="0"/>
              <a:t>à apprendre. » </a:t>
            </a:r>
          </a:p>
          <a:p>
            <a:pPr marL="0" indent="0" eaLnBrk="1" hangingPunct="1">
              <a:buFont typeface="Arial" pitchFamily="34" charset="0"/>
              <a:buNone/>
            </a:pPr>
            <a:r>
              <a:rPr lang="fr-FR" sz="2000" smtClean="0"/>
              <a:t> </a:t>
            </a:r>
          </a:p>
          <a:p>
            <a:pPr marL="0" indent="0" eaLnBrk="1" hangingPunct="1">
              <a:buFont typeface="Arial" pitchFamily="34" charset="0"/>
              <a:buNone/>
            </a:pPr>
            <a:r>
              <a:rPr lang="fr-FR" sz="1900" smtClean="0"/>
              <a:t>« Der analytischen Arbeit ist eine </a:t>
            </a:r>
            <a:r>
              <a:rPr lang="fr-FR" sz="1900" i="1" smtClean="0">
                <a:solidFill>
                  <a:srgbClr val="FF0000"/>
                </a:solidFill>
              </a:rPr>
              <a:t>Deutungskunst</a:t>
            </a:r>
            <a:r>
              <a:rPr lang="fr-FR" sz="1900" smtClean="0"/>
              <a:t>, deren erfolgreiche Handhabung zwar Takt und Uebung erforderd, die aber </a:t>
            </a:r>
            <a:r>
              <a:rPr lang="fr-FR" sz="1900" smtClean="0">
                <a:solidFill>
                  <a:srgbClr val="FF0000"/>
                </a:solidFill>
              </a:rPr>
              <a:t>unschwer </a:t>
            </a:r>
            <a:r>
              <a:rPr lang="fr-FR" sz="1900" smtClean="0"/>
              <a:t>zu erlernen ist. »</a:t>
            </a:r>
          </a:p>
          <a:p>
            <a:pPr marL="0" indent="0" eaLnBrk="1" hangingPunct="1">
              <a:lnSpc>
                <a:spcPct val="80000"/>
              </a:lnSpc>
            </a:pPr>
            <a:endParaRPr lang="fr-FR" sz="2000" smtClean="0"/>
          </a:p>
          <a:p>
            <a:pPr marL="0" indent="0" algn="r" eaLnBrk="1" hangingPunct="1">
              <a:lnSpc>
                <a:spcPct val="80000"/>
              </a:lnSpc>
              <a:buFont typeface="Arial" pitchFamily="34" charset="0"/>
              <a:buNone/>
            </a:pPr>
            <a:r>
              <a:rPr lang="fr-FR" sz="1700" i="1" smtClean="0"/>
              <a:t>Ma vie et la psychanalyse</a:t>
            </a:r>
            <a:r>
              <a:rPr lang="fr-FR" sz="1700" smtClean="0"/>
              <a:t> (1925) Gallimard, 1984, p. 69.</a:t>
            </a:r>
          </a:p>
          <a:p>
            <a:pPr marL="0" indent="0" algn="r" eaLnBrk="1" hangingPunct="1">
              <a:lnSpc>
                <a:spcPct val="80000"/>
              </a:lnSpc>
              <a:buFont typeface="Arial" pitchFamily="34" charset="0"/>
              <a:buNone/>
            </a:pPr>
            <a:r>
              <a:rPr lang="fr-FR" sz="1700" i="1" smtClean="0"/>
              <a:t>Selbstdarstellung</a:t>
            </a:r>
            <a:r>
              <a:rPr lang="fr-FR" sz="1700" smtClean="0"/>
              <a:t>, G.W., XIV 66. </a:t>
            </a:r>
          </a:p>
          <a:p>
            <a:pPr marL="0" indent="0" algn="r" eaLnBrk="1" hangingPunct="1">
              <a:lnSpc>
                <a:spcPct val="80000"/>
              </a:lnSpc>
              <a:buFont typeface="Arial" pitchFamily="34" charset="0"/>
              <a:buNone/>
            </a:pPr>
            <a:endParaRPr lang="fr-FR" sz="1700" smtClean="0"/>
          </a:p>
          <a:p>
            <a:pPr marL="0" indent="0" eaLnBrk="1" hangingPunct="1">
              <a:lnSpc>
                <a:spcPct val="80000"/>
              </a:lnSpc>
              <a:buFont typeface="Arial" pitchFamily="34" charset="0"/>
              <a:buNone/>
            </a:pPr>
            <a:endParaRPr lang="fr-FR" sz="270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re 3"/>
          <p:cNvSpPr>
            <a:spLocks noGrp="1"/>
          </p:cNvSpPr>
          <p:nvPr>
            <p:ph type="title"/>
          </p:nvPr>
        </p:nvSpPr>
        <p:spPr/>
        <p:txBody>
          <a:bodyPr/>
          <a:lstStyle/>
          <a:p>
            <a:pPr eaLnBrk="1" hangingPunct="1"/>
            <a:r>
              <a:rPr lang="fr-FR" sz="2000" smtClean="0"/>
              <a:t>Freud: « Ce livre contient, selon mon jugement actuel,  </a:t>
            </a:r>
            <a:r>
              <a:rPr lang="fr-FR" sz="2000" smtClean="0">
                <a:solidFill>
                  <a:srgbClr val="0000FF"/>
                </a:solidFill>
              </a:rPr>
              <a:t>la plus précieuse de toutes les découvertes </a:t>
            </a:r>
            <a:r>
              <a:rPr lang="fr-FR" sz="2000" smtClean="0"/>
              <a:t>que j</a:t>
            </a:r>
            <a:r>
              <a:rPr lang="fr-FR" altLang="fr-FR" sz="2000" smtClean="0"/>
              <a:t>’</a:t>
            </a:r>
            <a:r>
              <a:rPr lang="fr-FR" sz="2000" smtClean="0"/>
              <a:t>ai eu la bonne fortune de faire. »  </a:t>
            </a:r>
            <a:br>
              <a:rPr lang="fr-FR" sz="2000" smtClean="0"/>
            </a:br>
            <a:r>
              <a:rPr lang="fr-FR" sz="2000" smtClean="0"/>
              <a:t>(Préface à la 3</a:t>
            </a:r>
            <a:r>
              <a:rPr lang="fr-FR" sz="2000" baseline="30000" smtClean="0"/>
              <a:t>e</a:t>
            </a:r>
            <a:r>
              <a:rPr lang="fr-FR" sz="2000" smtClean="0"/>
              <a:t> édition anglaise,  </a:t>
            </a:r>
            <a:r>
              <a:rPr lang="fr-FR" sz="2000" b="1" smtClean="0"/>
              <a:t>1931</a:t>
            </a:r>
            <a:r>
              <a:rPr lang="fr-FR" sz="2000" smtClean="0"/>
              <a:t>)</a:t>
            </a:r>
          </a:p>
        </p:txBody>
      </p:sp>
      <p:sp>
        <p:nvSpPr>
          <p:cNvPr id="5" name="Espace réservé du texte 4"/>
          <p:cNvSpPr>
            <a:spLocks noGrp="1"/>
          </p:cNvSpPr>
          <p:nvPr>
            <p:ph type="body" idx="1"/>
          </p:nvPr>
        </p:nvSpPr>
        <p:spPr>
          <a:xfrm>
            <a:off x="457200" y="1535113"/>
            <a:ext cx="4040188" cy="354012"/>
          </a:xfrm>
        </p:spPr>
        <p:txBody>
          <a:bodyPr rtlCol="0">
            <a:normAutofit fontScale="85000" lnSpcReduction="20000"/>
          </a:bodyPr>
          <a:lstStyle/>
          <a:p>
            <a:pPr algn="ctr" eaLnBrk="1" fontAlgn="auto" hangingPunct="1">
              <a:spcAft>
                <a:spcPts val="0"/>
              </a:spcAft>
              <a:buFont typeface="Arial"/>
              <a:buNone/>
              <a:defRPr/>
            </a:pPr>
            <a:r>
              <a:rPr lang="fr-FR" b="0" dirty="0" smtClean="0">
                <a:ea typeface="+mn-ea"/>
                <a:cs typeface="+mn-cs"/>
              </a:rPr>
              <a:t>[1899] 1900</a:t>
            </a:r>
          </a:p>
        </p:txBody>
      </p:sp>
      <p:pic>
        <p:nvPicPr>
          <p:cNvPr id="23555" name="Espace réservé du contenu 8" descr="Freud.Reve.Titre.0.jpg"/>
          <p:cNvPicPr>
            <a:picLocks noGrp="1" noChangeAspect="1"/>
          </p:cNvPicPr>
          <p:nvPr>
            <p:ph sz="half" idx="2"/>
          </p:nvPr>
        </p:nvPicPr>
        <p:blipFill>
          <a:blip r:embed="rId2"/>
          <a:srcRect l="-31564" r="-31564"/>
          <a:stretch>
            <a:fillRect/>
          </a:stretch>
        </p:blipFill>
        <p:spPr/>
      </p:pic>
      <p:sp>
        <p:nvSpPr>
          <p:cNvPr id="7" name="Espace réservé du texte 6"/>
          <p:cNvSpPr>
            <a:spLocks noGrp="1"/>
          </p:cNvSpPr>
          <p:nvPr>
            <p:ph type="body" sz="quarter" idx="3"/>
          </p:nvPr>
        </p:nvSpPr>
        <p:spPr>
          <a:xfrm>
            <a:off x="4645025" y="1535113"/>
            <a:ext cx="4041775" cy="354012"/>
          </a:xfrm>
        </p:spPr>
        <p:txBody>
          <a:bodyPr rtlCol="0">
            <a:normAutofit fontScale="85000" lnSpcReduction="20000"/>
          </a:bodyPr>
          <a:lstStyle/>
          <a:p>
            <a:pPr algn="ctr" eaLnBrk="1" fontAlgn="auto" hangingPunct="1">
              <a:spcAft>
                <a:spcPts val="0"/>
              </a:spcAft>
              <a:buFont typeface="Arial"/>
              <a:buNone/>
              <a:defRPr/>
            </a:pPr>
            <a:r>
              <a:rPr lang="fr-FR" b="0" dirty="0" smtClean="0">
                <a:ea typeface="+mn-ea"/>
                <a:cs typeface="+mn-cs"/>
              </a:rPr>
              <a:t>1926</a:t>
            </a:r>
          </a:p>
        </p:txBody>
      </p:sp>
      <p:pic>
        <p:nvPicPr>
          <p:cNvPr id="23557" name="Espace réservé du contenu 9" descr="Freud.Reve.Titre.1.jpg"/>
          <p:cNvPicPr>
            <a:picLocks noGrp="1" noChangeAspect="1"/>
          </p:cNvPicPr>
          <p:nvPr>
            <p:ph sz="quarter" idx="4"/>
          </p:nvPr>
        </p:nvPicPr>
        <p:blipFill>
          <a:blip r:embed="rId3"/>
          <a:srcRect l="-26718" r="-26718"/>
          <a:stretch>
            <a:fillRect/>
          </a:stretch>
        </p:blip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p:cNvSpPr>
          <p:nvPr>
            <p:ph type="title"/>
          </p:nvPr>
        </p:nvSpPr>
        <p:spPr>
          <a:xfrm>
            <a:off x="457200" y="274638"/>
            <a:ext cx="8229600" cy="630237"/>
          </a:xfrm>
        </p:spPr>
        <p:txBody>
          <a:bodyPr>
            <a:normAutofit/>
          </a:bodyPr>
          <a:lstStyle/>
          <a:p>
            <a:pPr eaLnBrk="1" hangingPunct="1"/>
            <a:r>
              <a:rPr lang="fr-FR" sz="2400" smtClean="0">
                <a:solidFill>
                  <a:srgbClr val="0000FF"/>
                </a:solidFill>
              </a:rPr>
              <a:t>Tout</a:t>
            </a:r>
            <a:r>
              <a:rPr lang="fr-FR" sz="2400" smtClean="0"/>
              <a:t> rêve est </a:t>
            </a:r>
            <a:r>
              <a:rPr lang="fr-FR" sz="2400" smtClean="0">
                <a:solidFill>
                  <a:srgbClr val="0000FF"/>
                </a:solidFill>
              </a:rPr>
              <a:t>toujours</a:t>
            </a:r>
            <a:r>
              <a:rPr lang="fr-FR" sz="2400" smtClean="0"/>
              <a:t> la réalisation (déguisée) d</a:t>
            </a:r>
            <a:r>
              <a:rPr lang="fr-FR" altLang="fr-FR" sz="2400" smtClean="0"/>
              <a:t>’</a:t>
            </a:r>
            <a:r>
              <a:rPr lang="fr-FR" sz="2400" smtClean="0"/>
              <a:t>un </a:t>
            </a:r>
            <a:r>
              <a:rPr lang="fr-FR" sz="2400" smtClean="0">
                <a:solidFill>
                  <a:srgbClr val="0000FF"/>
                </a:solidFill>
              </a:rPr>
              <a:t>désir</a:t>
            </a:r>
          </a:p>
        </p:txBody>
      </p:sp>
      <p:sp>
        <p:nvSpPr>
          <p:cNvPr id="24578" name="Espace réservé du texte 4"/>
          <p:cNvSpPr>
            <a:spLocks noGrp="1"/>
          </p:cNvSpPr>
          <p:nvPr>
            <p:ph type="body" idx="1"/>
          </p:nvPr>
        </p:nvSpPr>
        <p:spPr>
          <a:xfrm>
            <a:off x="457200" y="1022350"/>
            <a:ext cx="4040188" cy="541338"/>
          </a:xfrm>
        </p:spPr>
        <p:txBody>
          <a:bodyPr/>
          <a:lstStyle/>
          <a:p>
            <a:pPr algn="ctr" eaLnBrk="1" hangingPunct="1"/>
            <a:r>
              <a:rPr lang="fr-FR" b="0" smtClean="0"/>
              <a:t>1967</a:t>
            </a:r>
          </a:p>
        </p:txBody>
      </p:sp>
      <p:sp>
        <p:nvSpPr>
          <p:cNvPr id="24579" name="Espace réservé du texte 6"/>
          <p:cNvSpPr>
            <a:spLocks noGrp="1"/>
          </p:cNvSpPr>
          <p:nvPr>
            <p:ph type="body" sz="quarter" idx="3"/>
          </p:nvPr>
        </p:nvSpPr>
        <p:spPr>
          <a:xfrm>
            <a:off x="4645025" y="1022350"/>
            <a:ext cx="4041775" cy="541338"/>
          </a:xfrm>
        </p:spPr>
        <p:txBody>
          <a:bodyPr/>
          <a:lstStyle/>
          <a:p>
            <a:pPr algn="ctr" eaLnBrk="1" hangingPunct="1"/>
            <a:r>
              <a:rPr lang="fr-FR" b="0" smtClean="0"/>
              <a:t>2010</a:t>
            </a:r>
          </a:p>
        </p:txBody>
      </p:sp>
      <p:pic>
        <p:nvPicPr>
          <p:cNvPr id="24580" name="Espace réservé du contenu 2" descr="Freud.Reve.Titre.2.jpg"/>
          <p:cNvPicPr>
            <a:picLocks noGrp="1" noChangeAspect="1"/>
          </p:cNvPicPr>
          <p:nvPr>
            <p:ph sz="half" idx="2"/>
          </p:nvPr>
        </p:nvPicPr>
        <p:blipFill>
          <a:blip r:embed="rId3"/>
          <a:srcRect l="8215" r="8215"/>
          <a:stretch>
            <a:fillRect/>
          </a:stretch>
        </p:blipFill>
        <p:spPr>
          <a:xfrm>
            <a:off x="1077913" y="1835150"/>
            <a:ext cx="2933700" cy="4384675"/>
          </a:xfrm>
        </p:spPr>
      </p:pic>
      <p:pic>
        <p:nvPicPr>
          <p:cNvPr id="24581" name="Espace réservé du contenu 7" descr="Freud.Reve.Titre.3.jpg"/>
          <p:cNvPicPr>
            <a:picLocks noGrp="1" noChangeAspect="1"/>
          </p:cNvPicPr>
          <p:nvPr>
            <p:ph sz="quarter" idx="4"/>
          </p:nvPr>
        </p:nvPicPr>
        <p:blipFill>
          <a:blip r:embed="rId4"/>
          <a:srcRect l="-23186" r="-23186"/>
          <a:stretch>
            <a:fillRect/>
          </a:stretch>
        </p:blipFill>
        <p:spPr>
          <a:xfrm>
            <a:off x="4497388" y="1835150"/>
            <a:ext cx="4189412" cy="4384675"/>
          </a:xfr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re 1"/>
          <p:cNvSpPr>
            <a:spLocks noGrp="1"/>
          </p:cNvSpPr>
          <p:nvPr>
            <p:ph type="title"/>
          </p:nvPr>
        </p:nvSpPr>
        <p:spPr>
          <a:xfrm>
            <a:off x="457200" y="611188"/>
            <a:ext cx="8229600" cy="1046162"/>
          </a:xfrm>
        </p:spPr>
        <p:txBody>
          <a:bodyPr/>
          <a:lstStyle/>
          <a:p>
            <a:pPr eaLnBrk="1" hangingPunct="1"/>
            <a:r>
              <a:rPr lang="fr-FR" sz="2400" smtClean="0"/>
              <a:t>Freud, dans son tout dernier article </a:t>
            </a:r>
            <a:br>
              <a:rPr lang="fr-FR" sz="2400" smtClean="0"/>
            </a:br>
            <a:endParaRPr lang="fr-FR" sz="2400" smtClean="0"/>
          </a:p>
        </p:txBody>
      </p:sp>
      <p:sp>
        <p:nvSpPr>
          <p:cNvPr id="26626" name="Espace réservé du contenu 2"/>
          <p:cNvSpPr>
            <a:spLocks noGrp="1"/>
          </p:cNvSpPr>
          <p:nvPr>
            <p:ph idx="1"/>
          </p:nvPr>
        </p:nvSpPr>
        <p:spPr>
          <a:xfrm>
            <a:off x="749300" y="1579563"/>
            <a:ext cx="7391400" cy="4692650"/>
          </a:xfrm>
        </p:spPr>
        <p:txBody>
          <a:bodyPr/>
          <a:lstStyle/>
          <a:p>
            <a:pPr marL="0" indent="0" eaLnBrk="1" hangingPunct="1">
              <a:buFont typeface="Arial" pitchFamily="34" charset="0"/>
              <a:buNone/>
            </a:pPr>
            <a:endParaRPr lang="fr-FR" sz="2800" smtClean="0"/>
          </a:p>
          <a:p>
            <a:pPr marL="0" indent="0" eaLnBrk="1" hangingPunct="1">
              <a:buFont typeface="Arial" pitchFamily="34" charset="0"/>
              <a:buNone/>
            </a:pPr>
            <a:r>
              <a:rPr lang="fr-FR" sz="2800" smtClean="0"/>
              <a:t>« La psychanalyse est une partie de cette science de l'âme (</a:t>
            </a:r>
            <a:r>
              <a:rPr lang="fr-FR" sz="2800" i="1" smtClean="0"/>
              <a:t>Seelenkunde</a:t>
            </a:r>
            <a:r>
              <a:rPr lang="fr-FR" sz="2800" smtClean="0"/>
              <a:t>) qu'est la </a:t>
            </a:r>
            <a:r>
              <a:rPr lang="fr-FR" sz="2800" smtClean="0">
                <a:solidFill>
                  <a:srgbClr val="008000"/>
                </a:solidFill>
              </a:rPr>
              <a:t>psychologie</a:t>
            </a:r>
            <a:r>
              <a:rPr lang="fr-FR" sz="2800" smtClean="0"/>
              <a:t>. </a:t>
            </a:r>
          </a:p>
          <a:p>
            <a:pPr marL="0" indent="0" eaLnBrk="1" hangingPunct="1">
              <a:buFont typeface="Arial" pitchFamily="34" charset="0"/>
              <a:buNone/>
            </a:pPr>
            <a:r>
              <a:rPr lang="fr-FR" sz="2800" smtClean="0"/>
              <a:t>On l'appelle aussi </a:t>
            </a:r>
            <a:r>
              <a:rPr lang="fr-FR" altLang="fr-FR" sz="2800" smtClean="0"/>
              <a:t>“</a:t>
            </a:r>
            <a:r>
              <a:rPr lang="fr-FR" sz="2800" smtClean="0"/>
              <a:t>psychologie des profondeurs</a:t>
            </a:r>
            <a:r>
              <a:rPr lang="fr-FR" altLang="fr-FR" sz="2800" smtClean="0"/>
              <a:t>”</a:t>
            </a:r>
            <a:r>
              <a:rPr lang="fr-FR" sz="2800" smtClean="0"/>
              <a:t>. […]</a:t>
            </a:r>
          </a:p>
          <a:p>
            <a:pPr marL="0" indent="0" eaLnBrk="1" hangingPunct="1">
              <a:buFont typeface="Arial" pitchFamily="34" charset="0"/>
              <a:buNone/>
            </a:pPr>
            <a:r>
              <a:rPr lang="fr-FR" sz="2800" smtClean="0"/>
              <a:t>La </a:t>
            </a:r>
            <a:r>
              <a:rPr lang="fr-FR" sz="2800" smtClean="0">
                <a:solidFill>
                  <a:srgbClr val="008000"/>
                </a:solidFill>
              </a:rPr>
              <a:t>psychologie</a:t>
            </a:r>
            <a:r>
              <a:rPr lang="fr-FR" sz="2800" smtClean="0"/>
              <a:t> est une science de la nature (</a:t>
            </a:r>
            <a:r>
              <a:rPr lang="fr-FR" sz="2800" i="1" smtClean="0">
                <a:solidFill>
                  <a:srgbClr val="FF0000"/>
                </a:solidFill>
              </a:rPr>
              <a:t>Naturwissenschaft</a:t>
            </a:r>
            <a:r>
              <a:rPr lang="fr-FR" sz="2800" smtClean="0"/>
              <a:t>). » </a:t>
            </a:r>
          </a:p>
          <a:p>
            <a:pPr marL="0" indent="0" eaLnBrk="1" hangingPunct="1">
              <a:buFont typeface="Arial" pitchFamily="34" charset="0"/>
              <a:buNone/>
            </a:pPr>
            <a:endParaRPr lang="fr-FR" sz="2800" smtClean="0"/>
          </a:p>
          <a:p>
            <a:pPr marL="0" indent="0" algn="r" eaLnBrk="1" hangingPunct="1">
              <a:buFont typeface="Arial" pitchFamily="34" charset="0"/>
              <a:buNone/>
            </a:pPr>
            <a:r>
              <a:rPr lang="fr-FR" altLang="fr-FR" sz="2000" smtClean="0"/>
              <a:t>“</a:t>
            </a:r>
            <a:r>
              <a:rPr lang="fr-FR" altLang="ja-JP" sz="2000" smtClean="0"/>
              <a:t>Some elementary lessons in psycho-analysis</a:t>
            </a:r>
            <a:r>
              <a:rPr lang="fr-FR" altLang="fr-FR" sz="2000" smtClean="0"/>
              <a:t>”</a:t>
            </a:r>
            <a:r>
              <a:rPr lang="fr-FR" altLang="ja-JP" sz="2000" smtClean="0"/>
              <a:t> (1938/1940)</a:t>
            </a:r>
            <a:r>
              <a:rPr lang="fr-BE" altLang="ja-JP" sz="2000" smtClean="0"/>
              <a:t> </a:t>
            </a:r>
            <a:endParaRPr lang="fr-FR" altLang="ja-JP" sz="2000" smtClean="0"/>
          </a:p>
          <a:p>
            <a:pPr marL="0" indent="0" algn="r" eaLnBrk="1" hangingPunct="1">
              <a:buFont typeface="Arial" pitchFamily="34" charset="0"/>
              <a:buNone/>
            </a:pPr>
            <a:r>
              <a:rPr lang="fr-FR" sz="2000" i="1" smtClean="0"/>
              <a:t>Gesammelte Werke</a:t>
            </a:r>
            <a:r>
              <a:rPr lang="fr-FR" sz="2000" smtClean="0"/>
              <a:t>, XVII 142s. </a:t>
            </a:r>
            <a:r>
              <a:rPr lang="fr-FR" sz="2000" i="1" smtClean="0"/>
              <a:t>Œuvres complètes</a:t>
            </a:r>
            <a:r>
              <a:rPr lang="fr-FR" sz="2000" smtClean="0"/>
              <a:t>. PUF, XX 310s</a:t>
            </a:r>
          </a:p>
          <a:p>
            <a:pPr marL="0" indent="0" eaLnBrk="1" hangingPunct="1">
              <a:buFont typeface="Arial" pitchFamily="34" charset="0"/>
              <a:buNone/>
            </a:pPr>
            <a:endParaRPr lang="fr-BE" sz="2000" smtClean="0"/>
          </a:p>
          <a:p>
            <a:pPr marL="0" indent="0" eaLnBrk="1" hangingPunct="1">
              <a:buFont typeface="Arial" pitchFamily="34" charset="0"/>
              <a:buNone/>
            </a:pPr>
            <a:r>
              <a:rPr lang="fr-FR" sz="2800" smtClean="0"/>
              <a:t> </a:t>
            </a:r>
            <a:endParaRPr lang="fr-BE" sz="2800" smtClean="0"/>
          </a:p>
          <a:p>
            <a:pPr marL="0" indent="0" eaLnBrk="1" hangingPunct="1">
              <a:buFont typeface="Arial" pitchFamily="34" charset="0"/>
              <a:buNone/>
            </a:pPr>
            <a:endParaRPr lang="fr-FR"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re 3"/>
          <p:cNvSpPr>
            <a:spLocks noGrp="1"/>
          </p:cNvSpPr>
          <p:nvPr>
            <p:ph type="ctrTitle"/>
          </p:nvPr>
        </p:nvSpPr>
        <p:spPr>
          <a:xfrm>
            <a:off x="685800" y="276225"/>
            <a:ext cx="7772400" cy="944563"/>
          </a:xfrm>
        </p:spPr>
        <p:txBody>
          <a:bodyPr/>
          <a:lstStyle/>
          <a:p>
            <a:pPr eaLnBrk="1" hangingPunct="1"/>
            <a:r>
              <a:rPr lang="fr-FR" sz="2400" smtClean="0">
                <a:solidFill>
                  <a:srgbClr val="FF0000"/>
                </a:solidFill>
              </a:rPr>
              <a:t>Ludwig Wittgenstein </a:t>
            </a:r>
            <a:r>
              <a:rPr lang="fr-FR" sz="2400" smtClean="0"/>
              <a:t>sur le freudisme</a:t>
            </a:r>
          </a:p>
        </p:txBody>
      </p:sp>
      <p:sp>
        <p:nvSpPr>
          <p:cNvPr id="5" name="Sous-titre 4"/>
          <p:cNvSpPr>
            <a:spLocks noGrp="1"/>
          </p:cNvSpPr>
          <p:nvPr>
            <p:ph type="subTitle" idx="1"/>
          </p:nvPr>
        </p:nvSpPr>
        <p:spPr>
          <a:xfrm>
            <a:off x="955675" y="1319213"/>
            <a:ext cx="7137400" cy="5080000"/>
          </a:xfrm>
        </p:spPr>
        <p:txBody>
          <a:bodyPr>
            <a:normAutofit/>
          </a:bodyPr>
          <a:lstStyle/>
          <a:p>
            <a:pPr algn="just" eaLnBrk="1" hangingPunct="1">
              <a:lnSpc>
                <a:spcPct val="90000"/>
              </a:lnSpc>
            </a:pPr>
            <a:r>
              <a:rPr lang="fr-FR" altLang="fr-FR" sz="2400" smtClean="0">
                <a:solidFill>
                  <a:schemeClr val="tx1"/>
                </a:solidFill>
              </a:rPr>
              <a:t>“</a:t>
            </a:r>
            <a:r>
              <a:rPr lang="fr-FR" altLang="ja-JP" sz="2400" smtClean="0">
                <a:solidFill>
                  <a:schemeClr val="tx1"/>
                </a:solidFill>
              </a:rPr>
              <a:t>La </a:t>
            </a:r>
            <a:r>
              <a:rPr lang="fr-FR" altLang="ja-JP" sz="2400" smtClean="0">
                <a:solidFill>
                  <a:srgbClr val="0000FF"/>
                </a:solidFill>
              </a:rPr>
              <a:t>séduction</a:t>
            </a:r>
            <a:r>
              <a:rPr lang="fr-FR" altLang="ja-JP" sz="2400" smtClean="0">
                <a:solidFill>
                  <a:schemeClr val="tx1"/>
                </a:solidFill>
              </a:rPr>
              <a:t> des idées de Freud est exactement celle qu'exerce la </a:t>
            </a:r>
            <a:r>
              <a:rPr lang="fr-FR" altLang="ja-JP" sz="2400" smtClean="0">
                <a:solidFill>
                  <a:srgbClr val="0000FF"/>
                </a:solidFill>
              </a:rPr>
              <a:t>mythologie</a:t>
            </a:r>
            <a:r>
              <a:rPr lang="fr-FR" altLang="fr-FR" sz="2400" smtClean="0">
                <a:solidFill>
                  <a:schemeClr val="tx1"/>
                </a:solidFill>
              </a:rPr>
              <a:t>”</a:t>
            </a:r>
            <a:r>
              <a:rPr lang="fr-FR" altLang="ja-JP" sz="2400" smtClean="0">
                <a:solidFill>
                  <a:schemeClr val="tx1"/>
                </a:solidFill>
              </a:rPr>
              <a:t> </a:t>
            </a:r>
            <a:r>
              <a:rPr lang="fr-FR" altLang="ja-JP" sz="2400" baseline="30000" smtClean="0">
                <a:solidFill>
                  <a:schemeClr val="tx1"/>
                </a:solidFill>
              </a:rPr>
              <a:t>1</a:t>
            </a:r>
          </a:p>
          <a:p>
            <a:pPr algn="just" eaLnBrk="1" hangingPunct="1">
              <a:lnSpc>
                <a:spcPct val="90000"/>
              </a:lnSpc>
            </a:pPr>
            <a:r>
              <a:rPr lang="fr-FR" altLang="fr-FR" sz="2400" smtClean="0">
                <a:solidFill>
                  <a:schemeClr val="tx1"/>
                </a:solidFill>
              </a:rPr>
              <a:t>“</a:t>
            </a:r>
            <a:r>
              <a:rPr lang="fr-FR" altLang="ja-JP" sz="2400" smtClean="0">
                <a:solidFill>
                  <a:schemeClr val="tx1"/>
                </a:solidFill>
              </a:rPr>
              <a:t>Les </a:t>
            </a:r>
            <a:r>
              <a:rPr lang="fr-FR" altLang="ja-JP" sz="2400" smtClean="0">
                <a:solidFill>
                  <a:srgbClr val="0000FF"/>
                </a:solidFill>
              </a:rPr>
              <a:t>pseudo-explications fantaisistes </a:t>
            </a:r>
            <a:r>
              <a:rPr lang="fr-FR" altLang="ja-JP" sz="2400" smtClean="0">
                <a:solidFill>
                  <a:schemeClr val="tx1"/>
                </a:solidFill>
              </a:rPr>
              <a:t>de Freud ont rendu un mauvais service. Aujourd'hui n'importe quel âne dispose de ces images </a:t>
            </a:r>
            <a:r>
              <a:rPr lang="fr-FR" altLang="ja-JP" sz="2400" smtClean="0">
                <a:solidFill>
                  <a:srgbClr val="0000FF"/>
                </a:solidFill>
              </a:rPr>
              <a:t>pour </a:t>
            </a:r>
            <a:r>
              <a:rPr lang="fr-FR" altLang="fr-FR" sz="2400" smtClean="0">
                <a:solidFill>
                  <a:srgbClr val="0000FF"/>
                </a:solidFill>
              </a:rPr>
              <a:t>‘</a:t>
            </a:r>
            <a:r>
              <a:rPr lang="fr-FR" altLang="ja-JP" sz="2400" smtClean="0">
                <a:solidFill>
                  <a:srgbClr val="0000FF"/>
                </a:solidFill>
              </a:rPr>
              <a:t>expliquer</a:t>
            </a:r>
            <a:r>
              <a:rPr lang="fr-FR" altLang="fr-FR" sz="2400" smtClean="0">
                <a:solidFill>
                  <a:srgbClr val="0000FF"/>
                </a:solidFill>
              </a:rPr>
              <a:t>’</a:t>
            </a:r>
            <a:r>
              <a:rPr lang="fr-FR" altLang="ja-JP" sz="2400" smtClean="0">
                <a:solidFill>
                  <a:srgbClr val="0000FF"/>
                </a:solidFill>
              </a:rPr>
              <a:t> </a:t>
            </a:r>
            <a:r>
              <a:rPr lang="fr-FR" altLang="ja-JP" sz="2400" smtClean="0">
                <a:solidFill>
                  <a:schemeClr val="tx1"/>
                </a:solidFill>
              </a:rPr>
              <a:t>les symptômes pathologiques</a:t>
            </a:r>
            <a:r>
              <a:rPr lang="fr-FR" altLang="fr-FR" sz="2400" smtClean="0">
                <a:solidFill>
                  <a:schemeClr val="tx1"/>
                </a:solidFill>
              </a:rPr>
              <a:t>”</a:t>
            </a:r>
            <a:r>
              <a:rPr lang="fr-FR" altLang="ja-JP" sz="2400" smtClean="0">
                <a:solidFill>
                  <a:schemeClr val="tx1"/>
                </a:solidFill>
              </a:rPr>
              <a:t> </a:t>
            </a:r>
            <a:r>
              <a:rPr lang="fr-FR" altLang="ja-JP" sz="2400" baseline="30000" smtClean="0">
                <a:solidFill>
                  <a:schemeClr val="tx1"/>
                </a:solidFill>
              </a:rPr>
              <a:t>2</a:t>
            </a:r>
            <a:r>
              <a:rPr lang="fr-FR" altLang="ja-JP" sz="2400" smtClean="0">
                <a:solidFill>
                  <a:schemeClr val="tx1"/>
                </a:solidFill>
              </a:rPr>
              <a:t> </a:t>
            </a:r>
          </a:p>
          <a:p>
            <a:pPr algn="just" eaLnBrk="1" hangingPunct="1">
              <a:lnSpc>
                <a:spcPct val="90000"/>
              </a:lnSpc>
            </a:pPr>
            <a:r>
              <a:rPr lang="fr-FR" altLang="fr-FR" sz="2400" smtClean="0">
                <a:solidFill>
                  <a:schemeClr val="tx1"/>
                </a:solidFill>
              </a:rPr>
              <a:t>“</a:t>
            </a:r>
            <a:r>
              <a:rPr lang="fr-FR" altLang="ja-JP" sz="2400" smtClean="0">
                <a:solidFill>
                  <a:srgbClr val="0000FF"/>
                </a:solidFill>
              </a:rPr>
              <a:t>L'analyse peut être nocive</a:t>
            </a:r>
            <a:r>
              <a:rPr lang="fr-FR" altLang="ja-JP" sz="2400" smtClean="0">
                <a:solidFill>
                  <a:schemeClr val="tx1"/>
                </a:solidFill>
              </a:rPr>
              <a:t>. Elle peut permettre de découvrir différentes données sur soi-même, mais il faut avoir un sens critique solide et pénétrant pour reconnaître et dépasser la mythologie qui est proposée ou imposée</a:t>
            </a:r>
            <a:r>
              <a:rPr lang="fr-FR" altLang="fr-FR" sz="2400" smtClean="0">
                <a:solidFill>
                  <a:schemeClr val="tx1"/>
                </a:solidFill>
              </a:rPr>
              <a:t>”</a:t>
            </a:r>
            <a:r>
              <a:rPr lang="fr-FR" altLang="ja-JP" sz="2400" smtClean="0">
                <a:solidFill>
                  <a:schemeClr val="tx1"/>
                </a:solidFill>
              </a:rPr>
              <a:t> </a:t>
            </a:r>
            <a:r>
              <a:rPr lang="fr-FR" altLang="ja-JP" sz="2400" baseline="30000" smtClean="0">
                <a:solidFill>
                  <a:schemeClr val="tx1"/>
                </a:solidFill>
              </a:rPr>
              <a:t>1</a:t>
            </a:r>
          </a:p>
          <a:p>
            <a:pPr algn="l" eaLnBrk="1" hangingPunct="1">
              <a:lnSpc>
                <a:spcPct val="90000"/>
              </a:lnSpc>
            </a:pPr>
            <a:endParaRPr lang="fr-FR" sz="2000" baseline="30000" smtClean="0">
              <a:solidFill>
                <a:schemeClr val="tx1"/>
              </a:solidFill>
            </a:endParaRPr>
          </a:p>
          <a:p>
            <a:pPr algn="r" eaLnBrk="1" hangingPunct="1">
              <a:lnSpc>
                <a:spcPct val="70000"/>
              </a:lnSpc>
            </a:pPr>
            <a:r>
              <a:rPr lang="fr-FR" sz="2000" baseline="30000" smtClean="0">
                <a:solidFill>
                  <a:schemeClr val="tx1"/>
                </a:solidFill>
              </a:rPr>
              <a:t>1</a:t>
            </a:r>
            <a:r>
              <a:rPr lang="fr-FR" sz="2000" i="1" smtClean="0">
                <a:solidFill>
                  <a:schemeClr val="tx1"/>
                </a:solidFill>
              </a:rPr>
              <a:t> Freud. Jugements et témoignages</a:t>
            </a:r>
            <a:r>
              <a:rPr lang="fr-FR" sz="2000" smtClean="0">
                <a:solidFill>
                  <a:schemeClr val="tx1"/>
                </a:solidFill>
              </a:rPr>
              <a:t>. P.U.F., 1976, p. 266.</a:t>
            </a:r>
          </a:p>
          <a:p>
            <a:pPr algn="r" eaLnBrk="1" hangingPunct="1">
              <a:lnSpc>
                <a:spcPct val="70000"/>
              </a:lnSpc>
            </a:pPr>
            <a:r>
              <a:rPr lang="fr-FR" sz="2000" baseline="30000" smtClean="0">
                <a:solidFill>
                  <a:schemeClr val="tx1"/>
                </a:solidFill>
              </a:rPr>
              <a:t>2 </a:t>
            </a:r>
            <a:r>
              <a:rPr lang="fr-FR" sz="2000" i="1" smtClean="0">
                <a:solidFill>
                  <a:schemeClr val="tx1"/>
                </a:solidFill>
              </a:rPr>
              <a:t>Culture and Value</a:t>
            </a:r>
            <a:r>
              <a:rPr lang="fr-FR" sz="2000" smtClean="0">
                <a:solidFill>
                  <a:schemeClr val="tx1"/>
                </a:solidFill>
              </a:rPr>
              <a:t>. Blackwell, 1980, p. 55.</a:t>
            </a:r>
            <a:endParaRPr lang="fr-BE" sz="2000" smtClean="0">
              <a:solidFill>
                <a:schemeClr val="tx1"/>
              </a:solidFill>
            </a:endParaRPr>
          </a:p>
          <a:p>
            <a:pPr algn="l" eaLnBrk="1" hangingPunct="1">
              <a:lnSpc>
                <a:spcPct val="90000"/>
              </a:lnSpc>
            </a:pPr>
            <a:endParaRPr lang="fr-BE" sz="2400" smtClean="0">
              <a:solidFill>
                <a:srgbClr val="898989"/>
              </a:solidFill>
            </a:endParaRPr>
          </a:p>
          <a:p>
            <a:pPr eaLnBrk="1" hangingPunct="1">
              <a:lnSpc>
                <a:spcPct val="90000"/>
              </a:lnSpc>
            </a:pPr>
            <a:endParaRPr lang="fr-FR" sz="2400" smtClean="0">
              <a:solidFill>
                <a:srgbClr val="898989"/>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re 7"/>
          <p:cNvSpPr>
            <a:spLocks noGrp="1"/>
          </p:cNvSpPr>
          <p:nvPr>
            <p:ph type="title"/>
          </p:nvPr>
        </p:nvSpPr>
        <p:spPr/>
        <p:txBody>
          <a:bodyPr/>
          <a:lstStyle/>
          <a:p>
            <a:r>
              <a:rPr lang="fr-FR" sz="2800" smtClean="0"/>
              <a:t>Lacan  à l</a:t>
            </a:r>
            <a:r>
              <a:rPr lang="fr-FR" altLang="fr-FR" sz="2800" smtClean="0"/>
              <a:t>’</a:t>
            </a:r>
            <a:r>
              <a:rPr lang="fr-FR" sz="2800" smtClean="0"/>
              <a:t>université de Louvain en 1972</a:t>
            </a:r>
          </a:p>
        </p:txBody>
      </p:sp>
      <p:sp>
        <p:nvSpPr>
          <p:cNvPr id="28674" name="Espace réservé du texte 8"/>
          <p:cNvSpPr>
            <a:spLocks noGrp="1"/>
          </p:cNvSpPr>
          <p:nvPr>
            <p:ph type="body" idx="1"/>
          </p:nvPr>
        </p:nvSpPr>
        <p:spPr>
          <a:xfrm>
            <a:off x="457200" y="1535113"/>
            <a:ext cx="4040188" cy="119062"/>
          </a:xfrm>
        </p:spPr>
        <p:txBody>
          <a:bodyPr/>
          <a:lstStyle/>
          <a:p>
            <a:endParaRPr lang="fr-FR" smtClean="0"/>
          </a:p>
        </p:txBody>
      </p:sp>
      <p:pic>
        <p:nvPicPr>
          <p:cNvPr id="28675" name="Espace réservé du contenu 12" descr="Lacan.Conf.Lv.jpg"/>
          <p:cNvPicPr>
            <a:picLocks noGrp="1" noChangeAspect="1"/>
          </p:cNvPicPr>
          <p:nvPr>
            <p:ph sz="half" idx="2"/>
          </p:nvPr>
        </p:nvPicPr>
        <p:blipFill>
          <a:blip r:embed="rId2"/>
          <a:srcRect t="-13693" b="-13693"/>
          <a:stretch>
            <a:fillRect/>
          </a:stretch>
        </p:blipFill>
        <p:spPr>
          <a:xfrm>
            <a:off x="209550" y="1793875"/>
            <a:ext cx="4287838" cy="4078288"/>
          </a:xfrm>
        </p:spPr>
      </p:pic>
      <p:sp>
        <p:nvSpPr>
          <p:cNvPr id="28676" name="Espace réservé du texte 10"/>
          <p:cNvSpPr>
            <a:spLocks noGrp="1"/>
          </p:cNvSpPr>
          <p:nvPr>
            <p:ph type="body" sz="quarter" idx="3"/>
          </p:nvPr>
        </p:nvSpPr>
        <p:spPr>
          <a:xfrm>
            <a:off x="4645025" y="6011863"/>
            <a:ext cx="4041775" cy="593725"/>
          </a:xfrm>
        </p:spPr>
        <p:txBody>
          <a:bodyPr/>
          <a:lstStyle/>
          <a:p>
            <a:r>
              <a:rPr lang="fr-FR" smtClean="0">
                <a:latin typeface="Wingdings" pitchFamily="2" charset="2"/>
                <a:sym typeface="Wingdings" pitchFamily="2" charset="2"/>
              </a:rPr>
              <a:t>			 </a:t>
            </a:r>
            <a:endParaRPr lang="fr-FR" smtClean="0"/>
          </a:p>
        </p:txBody>
      </p:sp>
      <p:pic>
        <p:nvPicPr>
          <p:cNvPr id="28677" name="Espace réservé du contenu 13" descr="Lacan.Conf.Lv.VR.public.jpg"/>
          <p:cNvPicPr>
            <a:picLocks noGrp="1" noChangeAspect="1"/>
          </p:cNvPicPr>
          <p:nvPr>
            <p:ph sz="quarter" idx="4"/>
          </p:nvPr>
        </p:nvPicPr>
        <p:blipFill>
          <a:blip r:embed="rId3"/>
          <a:srcRect t="-13409" b="-13409"/>
          <a:stretch>
            <a:fillRect/>
          </a:stretch>
        </p:blipFill>
        <p:spPr>
          <a:xfrm>
            <a:off x="4645025" y="1793875"/>
            <a:ext cx="4244975" cy="3995738"/>
          </a:xfr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itre 3"/>
          <p:cNvSpPr>
            <a:spLocks noGrp="1"/>
          </p:cNvSpPr>
          <p:nvPr>
            <p:ph type="title"/>
          </p:nvPr>
        </p:nvSpPr>
        <p:spPr>
          <a:xfrm>
            <a:off x="382588" y="274638"/>
            <a:ext cx="8229600" cy="1052512"/>
          </a:xfrm>
        </p:spPr>
        <p:txBody>
          <a:bodyPr/>
          <a:lstStyle/>
          <a:p>
            <a:pPr eaLnBrk="1" hangingPunct="1"/>
            <a:r>
              <a:rPr lang="fr-FR" sz="2400" smtClean="0">
                <a:solidFill>
                  <a:srgbClr val="0000FF"/>
                </a:solidFill>
              </a:rPr>
              <a:t>La volonté de Lacan </a:t>
            </a:r>
            <a:br>
              <a:rPr lang="fr-FR" sz="2400" smtClean="0">
                <a:solidFill>
                  <a:srgbClr val="0000FF"/>
                </a:solidFill>
              </a:rPr>
            </a:br>
            <a:r>
              <a:rPr lang="fr-FR" sz="2400" smtClean="0">
                <a:solidFill>
                  <a:srgbClr val="0000FF"/>
                </a:solidFill>
              </a:rPr>
              <a:t>de faire de la psychanalyse une science</a:t>
            </a:r>
          </a:p>
        </p:txBody>
      </p:sp>
      <p:sp>
        <p:nvSpPr>
          <p:cNvPr id="29698" name="Espace réservé du texte 4"/>
          <p:cNvSpPr>
            <a:spLocks noGrp="1"/>
          </p:cNvSpPr>
          <p:nvPr>
            <p:ph type="body" idx="1"/>
          </p:nvPr>
        </p:nvSpPr>
        <p:spPr>
          <a:xfrm>
            <a:off x="457200" y="1144588"/>
            <a:ext cx="4040188" cy="1474787"/>
          </a:xfrm>
        </p:spPr>
        <p:txBody>
          <a:bodyPr/>
          <a:lstStyle/>
          <a:p>
            <a:pPr algn="ctr" eaLnBrk="1" hangingPunct="1"/>
            <a:r>
              <a:rPr lang="fr-FR" sz="2000" b="0" smtClean="0">
                <a:latin typeface="Geneva" charset="0"/>
              </a:rPr>
              <a:t>Topologie lacanienne </a:t>
            </a:r>
          </a:p>
          <a:p>
            <a:pPr algn="ctr" eaLnBrk="1" hangingPunct="1"/>
            <a:r>
              <a:rPr lang="fr-FR" sz="2000" b="0" smtClean="0">
                <a:latin typeface="Geneva" charset="0"/>
              </a:rPr>
              <a:t>(≥ 1970)</a:t>
            </a:r>
          </a:p>
          <a:p>
            <a:pPr eaLnBrk="1" hangingPunct="1"/>
            <a:endParaRPr lang="fr-FR" sz="2000" smtClean="0">
              <a:latin typeface="Geneva" charset="0"/>
            </a:endParaRPr>
          </a:p>
        </p:txBody>
      </p:sp>
      <p:pic>
        <p:nvPicPr>
          <p:cNvPr id="29699" name="Espace réservé du contenu 8" descr="Lacan.Logique.jpg"/>
          <p:cNvPicPr>
            <a:picLocks noGrp="1" noChangeAspect="1"/>
          </p:cNvPicPr>
          <p:nvPr>
            <p:ph sz="half" idx="2"/>
          </p:nvPr>
        </p:nvPicPr>
        <p:blipFill>
          <a:blip r:embed="rId2"/>
          <a:srcRect t="-59590" b="-59590"/>
          <a:stretch>
            <a:fillRect/>
          </a:stretch>
        </p:blipFill>
        <p:spPr>
          <a:xfrm>
            <a:off x="1201738" y="2174875"/>
            <a:ext cx="2835275" cy="4437063"/>
          </a:xfrm>
        </p:spPr>
      </p:pic>
      <p:sp>
        <p:nvSpPr>
          <p:cNvPr id="29700" name="Espace réservé du texte 6"/>
          <p:cNvSpPr>
            <a:spLocks noGrp="1"/>
          </p:cNvSpPr>
          <p:nvPr>
            <p:ph type="body" sz="quarter" idx="3"/>
          </p:nvPr>
        </p:nvSpPr>
        <p:spPr>
          <a:xfrm>
            <a:off x="5110163" y="1327150"/>
            <a:ext cx="3502025" cy="847725"/>
          </a:xfrm>
        </p:spPr>
        <p:txBody>
          <a:bodyPr/>
          <a:lstStyle/>
          <a:p>
            <a:pPr algn="ctr" eaLnBrk="1" hangingPunct="1"/>
            <a:r>
              <a:rPr lang="fr-FR" sz="2000" b="0" smtClean="0">
                <a:latin typeface="Geneva" charset="0"/>
              </a:rPr>
              <a:t>Éd. Odile Jacob, 1997 </a:t>
            </a:r>
          </a:p>
          <a:p>
            <a:pPr algn="ctr" eaLnBrk="1" hangingPunct="1"/>
            <a:r>
              <a:rPr lang="fr-FR" sz="2000" b="0" smtClean="0">
                <a:latin typeface="Geneva" charset="0"/>
              </a:rPr>
              <a:t>Livre de poche, 1999</a:t>
            </a:r>
          </a:p>
        </p:txBody>
      </p:sp>
      <p:pic>
        <p:nvPicPr>
          <p:cNvPr id="29701" name="Espace réservé du contenu 9" descr="Sokal.Bricmont.couv.jpg"/>
          <p:cNvPicPr>
            <a:picLocks noGrp="1" noChangeAspect="1"/>
          </p:cNvPicPr>
          <p:nvPr>
            <p:ph sz="quarter" idx="4"/>
          </p:nvPr>
        </p:nvPicPr>
        <p:blipFill>
          <a:blip r:embed="rId3"/>
          <a:srcRect l="-19963" r="-19963"/>
          <a:stretch>
            <a:fillRect/>
          </a:stretch>
        </p:blipFill>
        <p:spPr>
          <a:xfrm>
            <a:off x="5110163" y="2619375"/>
            <a:ext cx="3502025" cy="3844925"/>
          </a:xfr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re 6"/>
          <p:cNvSpPr>
            <a:spLocks noGrp="1"/>
          </p:cNvSpPr>
          <p:nvPr>
            <p:ph type="title"/>
          </p:nvPr>
        </p:nvSpPr>
        <p:spPr/>
        <p:txBody>
          <a:bodyPr/>
          <a:lstStyle/>
          <a:p>
            <a:pPr eaLnBrk="1" hangingPunct="1"/>
            <a:r>
              <a:rPr lang="fr-FR" sz="2800" smtClean="0"/>
              <a:t>Lacan au </a:t>
            </a:r>
            <a:r>
              <a:rPr lang="fr-FR" sz="2800" i="1" smtClean="0"/>
              <a:t>Massachusetts Institute of Technology</a:t>
            </a:r>
            <a:r>
              <a:rPr lang="fr-FR" sz="2800" smtClean="0"/>
              <a:t> en 1975</a:t>
            </a:r>
          </a:p>
        </p:txBody>
      </p:sp>
      <p:sp>
        <p:nvSpPr>
          <p:cNvPr id="8" name="Espace réservé du contenu 7"/>
          <p:cNvSpPr>
            <a:spLocks noGrp="1"/>
          </p:cNvSpPr>
          <p:nvPr>
            <p:ph idx="1"/>
          </p:nvPr>
        </p:nvSpPr>
        <p:spPr>
          <a:xfrm>
            <a:off x="457200" y="1893888"/>
            <a:ext cx="8229600" cy="4651375"/>
          </a:xfrm>
        </p:spPr>
        <p:txBody>
          <a:bodyPr/>
          <a:lstStyle/>
          <a:p>
            <a:pPr algn="just" eaLnBrk="1" hangingPunct="1"/>
            <a:r>
              <a:rPr lang="fr-FR" sz="2400" smtClean="0"/>
              <a:t>Les linguistes, logiciens et autres chercheurs de haut niveau qui constituaient l</a:t>
            </a:r>
            <a:r>
              <a:rPr lang="fr-FR" altLang="fr-FR" sz="2400" smtClean="0"/>
              <a:t>’</a:t>
            </a:r>
            <a:r>
              <a:rPr lang="fr-FR" sz="2400" smtClean="0"/>
              <a:t>assemblée n</a:t>
            </a:r>
            <a:r>
              <a:rPr lang="fr-FR" altLang="fr-FR" sz="2400" smtClean="0"/>
              <a:t>’</a:t>
            </a:r>
            <a:r>
              <a:rPr lang="fr-FR" sz="2400" smtClean="0"/>
              <a:t>ont quasi rien compris. Quand </a:t>
            </a:r>
            <a:r>
              <a:rPr lang="fr-FR" sz="2400" smtClean="0">
                <a:solidFill>
                  <a:srgbClr val="0000FF"/>
                </a:solidFill>
              </a:rPr>
              <a:t>Chomsky</a:t>
            </a:r>
            <a:r>
              <a:rPr lang="fr-FR" sz="2400" smtClean="0"/>
              <a:t> lui fit des objections, Lacan conclut : </a:t>
            </a:r>
            <a:r>
              <a:rPr lang="fr-FR" altLang="fr-FR" sz="2400" smtClean="0">
                <a:solidFill>
                  <a:srgbClr val="0000FF"/>
                </a:solidFill>
              </a:rPr>
              <a:t>“</a:t>
            </a:r>
            <a:r>
              <a:rPr lang="fr-FR" sz="2400" smtClean="0">
                <a:solidFill>
                  <a:srgbClr val="0000FF"/>
                </a:solidFill>
              </a:rPr>
              <a:t>Je suis un poète</a:t>
            </a:r>
            <a:r>
              <a:rPr lang="fr-FR" altLang="fr-FR" sz="2400" smtClean="0">
                <a:solidFill>
                  <a:srgbClr val="0000FF"/>
                </a:solidFill>
              </a:rPr>
              <a:t>”</a:t>
            </a:r>
            <a:r>
              <a:rPr lang="fr-FR" altLang="ja-JP" sz="2400" smtClean="0">
                <a:solidFill>
                  <a:srgbClr val="0000FF"/>
                </a:solidFill>
              </a:rPr>
              <a:t> </a:t>
            </a:r>
            <a:r>
              <a:rPr lang="fr-FR" altLang="ja-JP" sz="2800" b="1" baseline="30000" smtClean="0"/>
              <a:t>1 </a:t>
            </a:r>
            <a:endParaRPr lang="fr-BE" altLang="ja-JP" sz="2800" b="1" baseline="30000" smtClean="0"/>
          </a:p>
          <a:p>
            <a:pPr algn="just" eaLnBrk="1" hangingPunct="1"/>
            <a:r>
              <a:rPr lang="fr-FR" sz="2400" smtClean="0"/>
              <a:t>Chomsky devait dire plus tard : </a:t>
            </a:r>
            <a:r>
              <a:rPr lang="fr-FR" altLang="fr-FR" sz="2400" smtClean="0"/>
              <a:t>“</a:t>
            </a:r>
            <a:r>
              <a:rPr lang="fr-FR" altLang="ja-JP" sz="2400" smtClean="0"/>
              <a:t>Lacan était </a:t>
            </a:r>
            <a:r>
              <a:rPr lang="fr-FR" altLang="ja-JP" sz="2400" smtClean="0">
                <a:solidFill>
                  <a:srgbClr val="0000FF"/>
                </a:solidFill>
              </a:rPr>
              <a:t>un charlatan conscient de l</a:t>
            </a:r>
            <a:r>
              <a:rPr lang="fr-FR" altLang="fr-FR" sz="2400" smtClean="0">
                <a:solidFill>
                  <a:srgbClr val="0000FF"/>
                </a:solidFill>
              </a:rPr>
              <a:t>’</a:t>
            </a:r>
            <a:r>
              <a:rPr lang="fr-FR" altLang="ja-JP" sz="2400" smtClean="0">
                <a:solidFill>
                  <a:srgbClr val="0000FF"/>
                </a:solidFill>
              </a:rPr>
              <a:t>être </a:t>
            </a:r>
            <a:r>
              <a:rPr lang="fr-FR" altLang="ja-JP" sz="2400" smtClean="0"/>
              <a:t>[</a:t>
            </a:r>
            <a:r>
              <a:rPr lang="fr-FR" altLang="ja-JP" sz="2400" i="1" smtClean="0"/>
              <a:t>an amusing but perfectly self conscious charlatan</a:t>
            </a:r>
            <a:r>
              <a:rPr lang="fr-FR" altLang="ja-JP" sz="2400" smtClean="0"/>
              <a:t>], qui jouait avec le milieu intellectuel parisien pour voir jusqu'où il pouvait aller dans l</a:t>
            </a:r>
            <a:r>
              <a:rPr lang="fr-FR" altLang="fr-FR" sz="2400" smtClean="0"/>
              <a:t>’</a:t>
            </a:r>
            <a:r>
              <a:rPr lang="fr-FR" altLang="ja-JP" sz="2400" smtClean="0"/>
              <a:t>absurdité, tout en continuant d</a:t>
            </a:r>
            <a:r>
              <a:rPr lang="fr-FR" altLang="fr-FR" sz="2400" smtClean="0"/>
              <a:t>’</a:t>
            </a:r>
            <a:r>
              <a:rPr lang="fr-FR" altLang="ja-JP" sz="2400" smtClean="0"/>
              <a:t>être pris au sérieux</a:t>
            </a:r>
            <a:r>
              <a:rPr lang="fr-FR" altLang="fr-FR" sz="2400" smtClean="0"/>
              <a:t>”</a:t>
            </a:r>
            <a:r>
              <a:rPr lang="fr-FR" altLang="ja-JP" sz="2400" smtClean="0"/>
              <a:t> </a:t>
            </a:r>
            <a:r>
              <a:rPr lang="fr-FR" altLang="ja-JP" sz="2800" b="1" baseline="30000" smtClean="0"/>
              <a:t>2</a:t>
            </a:r>
          </a:p>
          <a:p>
            <a:pPr algn="just" eaLnBrk="1" hangingPunct="1"/>
            <a:endParaRPr lang="fr-BE" sz="2800" b="1" baseline="30000" smtClean="0"/>
          </a:p>
          <a:p>
            <a:pPr algn="r" eaLnBrk="1" hangingPunct="1">
              <a:buFont typeface="Arial" pitchFamily="34" charset="0"/>
              <a:buNone/>
            </a:pPr>
            <a:r>
              <a:rPr lang="fr-FR" sz="2400" b="1" baseline="30000" smtClean="0"/>
              <a:t>1</a:t>
            </a:r>
            <a:r>
              <a:rPr lang="fr-FR" sz="2000" smtClean="0"/>
              <a:t> Turkle S. (1982) </a:t>
            </a:r>
            <a:r>
              <a:rPr lang="fr-FR" sz="2000" i="1" smtClean="0"/>
              <a:t>La France freudienne. </a:t>
            </a:r>
            <a:r>
              <a:rPr lang="fr-FR" sz="2000" smtClean="0"/>
              <a:t>Grasset</a:t>
            </a:r>
            <a:r>
              <a:rPr lang="fr-FR" sz="2000" i="1" smtClean="0"/>
              <a:t>, 1982, p. 300.</a:t>
            </a:r>
          </a:p>
          <a:p>
            <a:pPr algn="r" eaLnBrk="1" hangingPunct="1">
              <a:buFont typeface="Arial" pitchFamily="34" charset="0"/>
              <a:buNone/>
            </a:pPr>
            <a:r>
              <a:rPr lang="fr-FR" sz="2400" b="1" baseline="30000" smtClean="0"/>
              <a:t>2</a:t>
            </a:r>
            <a:r>
              <a:rPr lang="fr-FR" sz="2000" i="1" smtClean="0"/>
              <a:t> Radical philosophy, 1989, n° 53, p. 32.</a:t>
            </a:r>
            <a:endParaRPr lang="fr-BE" sz="2000" i="1" smtClean="0"/>
          </a:p>
          <a:p>
            <a:pPr eaLnBrk="1" hangingPunct="1">
              <a:buFont typeface="Arial" pitchFamily="34" charset="0"/>
              <a:buNone/>
            </a:pPr>
            <a:endParaRPr lang="fr-FR" sz="200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re 3"/>
          <p:cNvSpPr>
            <a:spLocks noGrp="1"/>
          </p:cNvSpPr>
          <p:nvPr>
            <p:ph type="ctrTitle"/>
          </p:nvPr>
        </p:nvSpPr>
        <p:spPr>
          <a:xfrm>
            <a:off x="685800" y="384175"/>
            <a:ext cx="7772400" cy="935038"/>
          </a:xfrm>
        </p:spPr>
        <p:txBody>
          <a:bodyPr/>
          <a:lstStyle/>
          <a:p>
            <a:pPr eaLnBrk="1" hangingPunct="1"/>
            <a:r>
              <a:rPr lang="fr-FR" sz="2400" smtClean="0"/>
              <a:t>Aveux de </a:t>
            </a:r>
            <a:r>
              <a:rPr lang="fr-FR" sz="2400" smtClean="0">
                <a:solidFill>
                  <a:srgbClr val="0000FF"/>
                </a:solidFill>
              </a:rPr>
              <a:t>LACAN</a:t>
            </a:r>
            <a:r>
              <a:rPr lang="fr-FR" sz="2400" smtClean="0"/>
              <a:t> </a:t>
            </a:r>
            <a:r>
              <a:rPr lang="fr-FR" sz="2000" smtClean="0"/>
              <a:t>(1901-1981) </a:t>
            </a:r>
            <a:r>
              <a:rPr lang="fr-FR" sz="2400" smtClean="0"/>
              <a:t>en fin de vie</a:t>
            </a:r>
          </a:p>
        </p:txBody>
      </p:sp>
      <p:sp>
        <p:nvSpPr>
          <p:cNvPr id="31746" name="Sous-titre 4"/>
          <p:cNvSpPr>
            <a:spLocks noGrp="1"/>
          </p:cNvSpPr>
          <p:nvPr>
            <p:ph type="subTitle" idx="1"/>
          </p:nvPr>
        </p:nvSpPr>
        <p:spPr>
          <a:xfrm>
            <a:off x="955675" y="1447800"/>
            <a:ext cx="7137400" cy="5157788"/>
          </a:xfrm>
        </p:spPr>
        <p:txBody>
          <a:bodyPr/>
          <a:lstStyle/>
          <a:p>
            <a:pPr algn="l" eaLnBrk="1" hangingPunct="1"/>
            <a:r>
              <a:rPr lang="fr-FR" sz="2000" smtClean="0">
                <a:solidFill>
                  <a:srgbClr val="000000"/>
                </a:solidFill>
              </a:rPr>
              <a:t>1977 : « </a:t>
            </a:r>
            <a:r>
              <a:rPr lang="fr-FR" sz="2000" smtClean="0">
                <a:solidFill>
                  <a:srgbClr val="FF0000"/>
                </a:solidFill>
              </a:rPr>
              <a:t>La psychanalyse est une pratique délirante</a:t>
            </a:r>
            <a:r>
              <a:rPr lang="fr-FR" sz="2000" smtClean="0">
                <a:solidFill>
                  <a:srgbClr val="000000"/>
                </a:solidFill>
              </a:rPr>
              <a:t>, mais c</a:t>
            </a:r>
            <a:r>
              <a:rPr lang="fr-FR" altLang="fr-FR" sz="2000" smtClean="0">
                <a:solidFill>
                  <a:srgbClr val="000000"/>
                </a:solidFill>
              </a:rPr>
              <a:t>’</a:t>
            </a:r>
            <a:r>
              <a:rPr lang="fr-FR" sz="2000" smtClean="0">
                <a:solidFill>
                  <a:srgbClr val="000000"/>
                </a:solidFill>
              </a:rPr>
              <a:t>est ce qu</a:t>
            </a:r>
            <a:r>
              <a:rPr lang="fr-FR" altLang="fr-FR" sz="2000" smtClean="0">
                <a:solidFill>
                  <a:srgbClr val="000000"/>
                </a:solidFill>
              </a:rPr>
              <a:t>’</a:t>
            </a:r>
            <a:r>
              <a:rPr lang="fr-FR" sz="2000" smtClean="0">
                <a:solidFill>
                  <a:srgbClr val="000000"/>
                </a:solidFill>
              </a:rPr>
              <a:t>on a de mieux actuellement pour faire rendre patience à cette situation incommode d</a:t>
            </a:r>
            <a:r>
              <a:rPr lang="fr-FR" altLang="fr-FR" sz="2000" smtClean="0">
                <a:solidFill>
                  <a:srgbClr val="000000"/>
                </a:solidFill>
              </a:rPr>
              <a:t>’</a:t>
            </a:r>
            <a:r>
              <a:rPr lang="fr-FR" sz="2000" smtClean="0">
                <a:solidFill>
                  <a:srgbClr val="000000"/>
                </a:solidFill>
              </a:rPr>
              <a:t>être homme. C'est en tout cas ce que Freud a trouvé de mieux. Et il a maintenu que le psychanalyste ne doit jamais hésiter à délirer » </a:t>
            </a:r>
            <a:r>
              <a:rPr lang="fr-FR" sz="2000" baseline="30000" smtClean="0">
                <a:solidFill>
                  <a:srgbClr val="000000"/>
                </a:solidFill>
              </a:rPr>
              <a:t>1</a:t>
            </a:r>
          </a:p>
          <a:p>
            <a:pPr algn="l" eaLnBrk="1" hangingPunct="1"/>
            <a:endParaRPr lang="fr-FR" sz="2000" baseline="30000" smtClean="0">
              <a:solidFill>
                <a:srgbClr val="000000"/>
              </a:solidFill>
            </a:endParaRPr>
          </a:p>
          <a:p>
            <a:pPr algn="l" eaLnBrk="1" hangingPunct="1"/>
            <a:r>
              <a:rPr lang="fr-FR" sz="2000" smtClean="0">
                <a:solidFill>
                  <a:srgbClr val="000000"/>
                </a:solidFill>
              </a:rPr>
              <a:t>1979 : « La psychanalyse est à prendre au sérieux, bien que ce ne soit pas une science. </a:t>
            </a:r>
            <a:r>
              <a:rPr lang="fr-FR" sz="2000" smtClean="0">
                <a:solidFill>
                  <a:srgbClr val="FF0000"/>
                </a:solidFill>
              </a:rPr>
              <a:t>Comme</a:t>
            </a:r>
            <a:r>
              <a:rPr lang="fr-FR" sz="2000" smtClean="0">
                <a:solidFill>
                  <a:srgbClr val="000000"/>
                </a:solidFill>
              </a:rPr>
              <a:t> </a:t>
            </a:r>
            <a:r>
              <a:rPr lang="fr-FR" sz="2000" smtClean="0">
                <a:solidFill>
                  <a:srgbClr val="FF0000"/>
                </a:solidFill>
              </a:rPr>
              <a:t>l'a montré abondamment un nommé Karl Popper, ce n'est pas une science du tout</a:t>
            </a:r>
            <a:r>
              <a:rPr lang="fr-FR" sz="2000" smtClean="0">
                <a:solidFill>
                  <a:srgbClr val="000000"/>
                </a:solidFill>
              </a:rPr>
              <a:t>, parce que c'est irréfutable. C'est une pratique, une pratique qui durera ce qu'elle durera.</a:t>
            </a:r>
            <a:r>
              <a:rPr lang="fr-BE" sz="2000" smtClean="0">
                <a:solidFill>
                  <a:srgbClr val="000000"/>
                </a:solidFill>
              </a:rPr>
              <a:t> </a:t>
            </a:r>
            <a:r>
              <a:rPr lang="fr-FR" sz="2000" smtClean="0">
                <a:solidFill>
                  <a:srgbClr val="FF0000"/>
                </a:solidFill>
              </a:rPr>
              <a:t>C'est une pratique de bavardage</a:t>
            </a:r>
            <a:r>
              <a:rPr lang="fr-FR" sz="2000" smtClean="0">
                <a:solidFill>
                  <a:srgbClr val="000000"/>
                </a:solidFill>
              </a:rPr>
              <a:t> » </a:t>
            </a:r>
            <a:r>
              <a:rPr lang="fr-FR" sz="2000" baseline="30000" smtClean="0">
                <a:solidFill>
                  <a:srgbClr val="000000"/>
                </a:solidFill>
              </a:rPr>
              <a:t>2</a:t>
            </a:r>
          </a:p>
          <a:p>
            <a:pPr algn="l" eaLnBrk="1" hangingPunct="1"/>
            <a:endParaRPr lang="fr-FR" sz="2000" smtClean="0">
              <a:solidFill>
                <a:srgbClr val="000000"/>
              </a:solidFill>
            </a:endParaRPr>
          </a:p>
          <a:p>
            <a:pPr algn="r" eaLnBrk="1" hangingPunct="1">
              <a:lnSpc>
                <a:spcPct val="80000"/>
              </a:lnSpc>
            </a:pPr>
            <a:r>
              <a:rPr lang="fr-FR" sz="2000" baseline="30000" smtClean="0">
                <a:solidFill>
                  <a:srgbClr val="000000"/>
                </a:solidFill>
              </a:rPr>
              <a:t>1</a:t>
            </a:r>
            <a:r>
              <a:rPr lang="fr-FR" sz="2000" smtClean="0">
                <a:solidFill>
                  <a:srgbClr val="000000"/>
                </a:solidFill>
              </a:rPr>
              <a:t> </a:t>
            </a:r>
            <a:r>
              <a:rPr lang="fr-FR" altLang="fr-FR" sz="2000" smtClean="0">
                <a:solidFill>
                  <a:srgbClr val="000000"/>
                </a:solidFill>
              </a:rPr>
              <a:t>“</a:t>
            </a:r>
            <a:r>
              <a:rPr lang="fr-FR" altLang="ja-JP" sz="2000" smtClean="0">
                <a:solidFill>
                  <a:srgbClr val="000000"/>
                </a:solidFill>
              </a:rPr>
              <a:t>Ouverture de la section clinique</a:t>
            </a:r>
            <a:r>
              <a:rPr lang="fr-FR" altLang="fr-FR" sz="2000" smtClean="0">
                <a:solidFill>
                  <a:srgbClr val="000000"/>
                </a:solidFill>
              </a:rPr>
              <a:t>”</a:t>
            </a:r>
            <a:r>
              <a:rPr lang="fr-FR" altLang="ja-JP" sz="2000" smtClean="0">
                <a:solidFill>
                  <a:srgbClr val="000000"/>
                </a:solidFill>
              </a:rPr>
              <a:t>, </a:t>
            </a:r>
          </a:p>
          <a:p>
            <a:pPr algn="r" eaLnBrk="1" hangingPunct="1">
              <a:lnSpc>
                <a:spcPct val="80000"/>
              </a:lnSpc>
            </a:pPr>
            <a:r>
              <a:rPr lang="fr-FR" sz="2000" i="1" smtClean="0">
                <a:solidFill>
                  <a:srgbClr val="000000"/>
                </a:solidFill>
              </a:rPr>
              <a:t>Ornicar? Bulletin périodique du champ freudien</a:t>
            </a:r>
            <a:r>
              <a:rPr lang="fr-FR" sz="2000" smtClean="0">
                <a:solidFill>
                  <a:srgbClr val="000000"/>
                </a:solidFill>
              </a:rPr>
              <a:t>, 1977, </a:t>
            </a:r>
            <a:r>
              <a:rPr lang="fr-FR" sz="2000" i="1" smtClean="0">
                <a:solidFill>
                  <a:srgbClr val="000000"/>
                </a:solidFill>
              </a:rPr>
              <a:t>9</a:t>
            </a:r>
            <a:r>
              <a:rPr lang="fr-FR" sz="2000" smtClean="0">
                <a:solidFill>
                  <a:srgbClr val="000000"/>
                </a:solidFill>
              </a:rPr>
              <a:t>, p. 13.</a:t>
            </a:r>
            <a:endParaRPr lang="fr-BE" sz="2000" smtClean="0">
              <a:solidFill>
                <a:srgbClr val="000000"/>
              </a:solidFill>
            </a:endParaRPr>
          </a:p>
          <a:p>
            <a:pPr algn="r" eaLnBrk="1" hangingPunct="1">
              <a:lnSpc>
                <a:spcPct val="80000"/>
              </a:lnSpc>
            </a:pPr>
            <a:r>
              <a:rPr lang="fr-FR" sz="2000" baseline="30000" smtClean="0">
                <a:solidFill>
                  <a:srgbClr val="000000"/>
                </a:solidFill>
              </a:rPr>
              <a:t>2</a:t>
            </a:r>
            <a:r>
              <a:rPr lang="fr-FR" sz="2000" smtClean="0">
                <a:solidFill>
                  <a:srgbClr val="000000"/>
                </a:solidFill>
              </a:rPr>
              <a:t> </a:t>
            </a:r>
            <a:r>
              <a:rPr lang="fr-FR" altLang="fr-FR" sz="2000" smtClean="0">
                <a:solidFill>
                  <a:srgbClr val="000000"/>
                </a:solidFill>
              </a:rPr>
              <a:t>“</a:t>
            </a:r>
            <a:r>
              <a:rPr lang="fr-FR" sz="2000" smtClean="0">
                <a:solidFill>
                  <a:srgbClr val="000000"/>
                </a:solidFill>
              </a:rPr>
              <a:t>Une pratique de bavardage</a:t>
            </a:r>
            <a:r>
              <a:rPr lang="fr-FR" altLang="fr-FR" sz="2000" smtClean="0">
                <a:solidFill>
                  <a:srgbClr val="000000"/>
                </a:solidFill>
              </a:rPr>
              <a:t>”</a:t>
            </a:r>
            <a:r>
              <a:rPr lang="fr-FR" sz="2000" smtClean="0">
                <a:solidFill>
                  <a:srgbClr val="000000"/>
                </a:solidFill>
              </a:rPr>
              <a:t>,</a:t>
            </a:r>
          </a:p>
          <a:p>
            <a:pPr algn="r" eaLnBrk="1" hangingPunct="1">
              <a:lnSpc>
                <a:spcPct val="80000"/>
              </a:lnSpc>
            </a:pPr>
            <a:r>
              <a:rPr lang="fr-FR" sz="2000" smtClean="0">
                <a:solidFill>
                  <a:srgbClr val="000000"/>
                </a:solidFill>
              </a:rPr>
              <a:t> </a:t>
            </a:r>
            <a:r>
              <a:rPr lang="fr-FR" sz="2000" i="1" smtClean="0">
                <a:solidFill>
                  <a:srgbClr val="000000"/>
                </a:solidFill>
              </a:rPr>
              <a:t>Ornicar? Bulletin périodique du champ freudien</a:t>
            </a:r>
            <a:r>
              <a:rPr lang="fr-FR" sz="2000" smtClean="0">
                <a:solidFill>
                  <a:srgbClr val="000000"/>
                </a:solidFill>
              </a:rPr>
              <a:t>, 1979, </a:t>
            </a:r>
            <a:r>
              <a:rPr lang="fr-FR" sz="2000" i="1" smtClean="0">
                <a:solidFill>
                  <a:srgbClr val="000000"/>
                </a:solidFill>
              </a:rPr>
              <a:t>19</a:t>
            </a:r>
            <a:r>
              <a:rPr lang="fr-FR" sz="2000" smtClean="0">
                <a:solidFill>
                  <a:srgbClr val="000000"/>
                </a:solidFill>
              </a:rPr>
              <a:t>, p. 5</a:t>
            </a:r>
            <a:r>
              <a:rPr lang="fr-BE" sz="2000" smtClean="0">
                <a:solidFill>
                  <a:srgbClr val="000000"/>
                </a:solidFill>
              </a:rPr>
              <a:t>.</a:t>
            </a:r>
          </a:p>
          <a:p>
            <a:pPr algn="l" eaLnBrk="1" hangingPunct="1"/>
            <a:endParaRPr lang="fr-BE" sz="2400" smtClean="0">
              <a:solidFill>
                <a:srgbClr val="898989"/>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itre 3"/>
          <p:cNvSpPr>
            <a:spLocks noGrp="1"/>
          </p:cNvSpPr>
          <p:nvPr>
            <p:ph type="title"/>
          </p:nvPr>
        </p:nvSpPr>
        <p:spPr/>
        <p:txBody>
          <a:bodyPr/>
          <a:lstStyle/>
          <a:p>
            <a:pPr eaLnBrk="1" hangingPunct="1"/>
            <a:r>
              <a:rPr lang="fr-FR" sz="2800" smtClean="0"/>
              <a:t>La psychanalyse freudienne : de la philosophie ?</a:t>
            </a:r>
          </a:p>
        </p:txBody>
      </p:sp>
      <p:sp>
        <p:nvSpPr>
          <p:cNvPr id="32770" name="Espace réservé du texte 4"/>
          <p:cNvSpPr>
            <a:spLocks noGrp="1"/>
          </p:cNvSpPr>
          <p:nvPr>
            <p:ph type="body" idx="1"/>
          </p:nvPr>
        </p:nvSpPr>
        <p:spPr>
          <a:xfrm>
            <a:off x="457200" y="1535113"/>
            <a:ext cx="4040188" cy="484187"/>
          </a:xfrm>
        </p:spPr>
        <p:txBody>
          <a:bodyPr/>
          <a:lstStyle/>
          <a:p>
            <a:pPr algn="ctr" eaLnBrk="1" hangingPunct="1"/>
            <a:r>
              <a:rPr lang="fr-FR" b="0" smtClean="0"/>
              <a:t>1965  -  534 pages</a:t>
            </a:r>
          </a:p>
        </p:txBody>
      </p:sp>
      <p:pic>
        <p:nvPicPr>
          <p:cNvPr id="32771" name="Espace réservé du contenu 8" descr="Freud.Ricœur.jpg"/>
          <p:cNvPicPr>
            <a:picLocks noGrp="1" noChangeAspect="1"/>
          </p:cNvPicPr>
          <p:nvPr>
            <p:ph sz="half" idx="2"/>
          </p:nvPr>
        </p:nvPicPr>
        <p:blipFill>
          <a:blip r:embed="rId2"/>
          <a:srcRect l="-24388" r="-24388"/>
          <a:stretch>
            <a:fillRect/>
          </a:stretch>
        </p:blipFill>
        <p:spPr/>
      </p:pic>
      <p:sp>
        <p:nvSpPr>
          <p:cNvPr id="32772" name="Espace réservé du texte 6"/>
          <p:cNvSpPr>
            <a:spLocks noGrp="1"/>
          </p:cNvSpPr>
          <p:nvPr>
            <p:ph type="body" sz="quarter" idx="3"/>
          </p:nvPr>
        </p:nvSpPr>
        <p:spPr>
          <a:xfrm>
            <a:off x="4645025" y="1535113"/>
            <a:ext cx="4041775" cy="484187"/>
          </a:xfrm>
        </p:spPr>
        <p:txBody>
          <a:bodyPr/>
          <a:lstStyle/>
          <a:p>
            <a:pPr algn="ctr" eaLnBrk="1" hangingPunct="1"/>
            <a:r>
              <a:rPr lang="fr-FR" b="0" smtClean="0"/>
              <a:t>2010  -  614 pages</a:t>
            </a:r>
          </a:p>
        </p:txBody>
      </p:sp>
      <p:pic>
        <p:nvPicPr>
          <p:cNvPr id="32773" name="Espace réservé du contenu 9" descr="Freud.Onfray.2010.jpg"/>
          <p:cNvPicPr>
            <a:picLocks noGrp="1" noChangeAspect="1"/>
          </p:cNvPicPr>
          <p:nvPr>
            <p:ph sz="quarter" idx="4"/>
          </p:nvPr>
        </p:nvPicPr>
        <p:blipFill>
          <a:blip r:embed="rId3"/>
          <a:srcRect l="-32727" r="-32727"/>
          <a:stretch>
            <a:fillRect/>
          </a:stretch>
        </p:blip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re 6"/>
          <p:cNvSpPr>
            <a:spLocks noGrp="1"/>
          </p:cNvSpPr>
          <p:nvPr>
            <p:ph type="title"/>
          </p:nvPr>
        </p:nvSpPr>
        <p:spPr>
          <a:xfrm>
            <a:off x="722313" y="4527550"/>
            <a:ext cx="7815262" cy="2151063"/>
          </a:xfrm>
        </p:spPr>
        <p:txBody>
          <a:bodyPr/>
          <a:lstStyle/>
          <a:p>
            <a:pPr algn="just" eaLnBrk="1" hangingPunct="1"/>
            <a:r>
              <a:rPr lang="fr-FR" sz="1800" b="0" smtClean="0">
                <a:latin typeface="Geneva" charset="0"/>
              </a:rPr>
              <a:t/>
            </a:r>
            <a:br>
              <a:rPr lang="fr-FR" sz="1800" b="0" smtClean="0">
                <a:latin typeface="Geneva" charset="0"/>
              </a:rPr>
            </a:br>
            <a:r>
              <a:rPr lang="fr-FR" sz="1800" b="0" smtClean="0">
                <a:latin typeface="Geneva" charset="0"/>
              </a:rPr>
              <a:t/>
            </a:r>
            <a:br>
              <a:rPr lang="fr-FR" sz="1800" b="0" smtClean="0">
                <a:latin typeface="Geneva" charset="0"/>
              </a:rPr>
            </a:br>
            <a:r>
              <a:rPr lang="fr-FR" altLang="fr-FR" sz="1800" b="0" smtClean="0">
                <a:latin typeface="Geneva" charset="0"/>
              </a:rPr>
              <a:t>“</a:t>
            </a:r>
            <a:r>
              <a:rPr lang="fr-FR" altLang="ja-JP" sz="1800" b="0" smtClean="0">
                <a:solidFill>
                  <a:srgbClr val="0000FF"/>
                </a:solidFill>
                <a:latin typeface="Geneva" charset="0"/>
              </a:rPr>
              <a:t>l'Éducation nationale </a:t>
            </a:r>
            <a:r>
              <a:rPr lang="fr-FR" altLang="ja-JP" sz="1800" b="0" smtClean="0">
                <a:latin typeface="Geneva" charset="0"/>
              </a:rPr>
              <a:t>et son programme officiel de terminale, l</a:t>
            </a:r>
            <a:r>
              <a:rPr lang="fr-FR" altLang="fr-FR" sz="1800" b="0" smtClean="0">
                <a:latin typeface="Geneva" charset="0"/>
              </a:rPr>
              <a:t>’</a:t>
            </a:r>
            <a:r>
              <a:rPr lang="fr-FR" altLang="ja-JP" sz="1800" b="0" smtClean="0">
                <a:latin typeface="Geneva" charset="0"/>
              </a:rPr>
              <a:t>enseignement de la discipline à l'université, la prescription freudienne au baccalauréat, rien ne permettait de douter de la validité scientifique de la psychanalyse.</a:t>
            </a:r>
            <a:r>
              <a:rPr lang="fr-BE" altLang="fr-FR" sz="1800" b="0" smtClean="0">
                <a:latin typeface="Geneva" charset="0"/>
              </a:rPr>
              <a:t>”</a:t>
            </a:r>
            <a:r>
              <a:rPr lang="fr-BE" altLang="ja-JP" sz="1800" b="0" smtClean="0">
                <a:latin typeface="Geneva" charset="0"/>
              </a:rPr>
              <a:t/>
            </a:r>
            <a:br>
              <a:rPr lang="fr-BE" altLang="ja-JP" sz="1800" b="0" smtClean="0">
                <a:latin typeface="Geneva" charset="0"/>
              </a:rPr>
            </a:br>
            <a:r>
              <a:rPr lang="fr-BE" altLang="ja-JP" sz="1800" b="0" smtClean="0">
                <a:latin typeface="Geneva" charset="0"/>
              </a:rPr>
              <a:t/>
            </a:r>
            <a:br>
              <a:rPr lang="fr-BE" altLang="ja-JP" sz="1800" b="0" smtClean="0">
                <a:latin typeface="Geneva" charset="0"/>
              </a:rPr>
            </a:br>
            <a:r>
              <a:rPr lang="fr-BE" altLang="ja-JP" sz="1800" b="0" smtClean="0">
                <a:latin typeface="Geneva" charset="0"/>
              </a:rPr>
              <a:t>M. Onfray parlant de son enseignement passé (</a:t>
            </a:r>
            <a:r>
              <a:rPr lang="fr-BE" altLang="ja-JP" sz="1800" b="0" i="1" smtClean="0">
                <a:latin typeface="Geneva" charset="0"/>
              </a:rPr>
              <a:t>Crépuscule … </a:t>
            </a:r>
            <a:r>
              <a:rPr lang="fr-BE" altLang="ja-JP" sz="1800" b="0" smtClean="0">
                <a:latin typeface="Geneva" charset="0"/>
              </a:rPr>
              <a:t>p. 26) </a:t>
            </a:r>
            <a:endParaRPr lang="fr-FR" sz="1800" b="0" smtClean="0">
              <a:latin typeface="Geneva" charset="0"/>
            </a:endParaRPr>
          </a:p>
        </p:txBody>
      </p:sp>
      <p:pic>
        <p:nvPicPr>
          <p:cNvPr id="33794" name="Espace réservé pour une image  9" descr="Freud.Bac.png"/>
          <p:cNvPicPr>
            <a:picLocks noGrp="1" noChangeAspect="1"/>
          </p:cNvPicPr>
          <p:nvPr>
            <p:ph type="pic" idx="1"/>
          </p:nvPr>
        </p:nvPicPr>
        <p:blipFill>
          <a:blip r:embed="rId2"/>
          <a:srcRect l="-13278" r="-13278"/>
          <a:stretch>
            <a:fillRect/>
          </a:stretch>
        </p:blipFill>
        <p:spPr>
          <a:xfrm>
            <a:off x="482600" y="320675"/>
            <a:ext cx="8054975" cy="4010025"/>
          </a:xfrm>
        </p:spPr>
      </p:pic>
      <p:sp>
        <p:nvSpPr>
          <p:cNvPr id="33795" name="Espace réservé du texte 8"/>
          <p:cNvSpPr>
            <a:spLocks noGrp="1"/>
          </p:cNvSpPr>
          <p:nvPr>
            <p:ph type="body" sz="half" idx="2"/>
          </p:nvPr>
        </p:nvSpPr>
        <p:spPr>
          <a:xfrm flipV="1">
            <a:off x="1792288" y="7172325"/>
            <a:ext cx="5486400" cy="139700"/>
          </a:xfrm>
        </p:spPr>
        <p:txBody>
          <a:bodyPr/>
          <a:lstStyle/>
          <a:p>
            <a:pPr eaLnBrk="1" hangingPunct="1"/>
            <a:endParaRPr lang="fr-FR"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itre 3"/>
          <p:cNvSpPr>
            <a:spLocks noGrp="1"/>
          </p:cNvSpPr>
          <p:nvPr>
            <p:ph type="title"/>
          </p:nvPr>
        </p:nvSpPr>
        <p:spPr>
          <a:xfrm>
            <a:off x="1492250" y="5400675"/>
            <a:ext cx="6911975" cy="1076325"/>
          </a:xfrm>
        </p:spPr>
        <p:txBody>
          <a:bodyPr>
            <a:normAutofit/>
          </a:bodyPr>
          <a:lstStyle/>
          <a:p>
            <a:pPr eaLnBrk="1" hangingPunct="1">
              <a:lnSpc>
                <a:spcPct val="120000"/>
              </a:lnSpc>
            </a:pPr>
            <a:r>
              <a:rPr lang="fr-FR" sz="1800" smtClean="0">
                <a:latin typeface="Geneva" charset="0"/>
              </a:rPr>
              <a:t/>
            </a:r>
            <a:br>
              <a:rPr lang="fr-FR" sz="1800" smtClean="0">
                <a:latin typeface="Geneva" charset="0"/>
              </a:rPr>
            </a:br>
            <a:r>
              <a:rPr lang="fr-FR" sz="1800" smtClean="0">
                <a:latin typeface="Geneva" charset="0"/>
              </a:rPr>
              <a:t/>
            </a:r>
            <a:br>
              <a:rPr lang="fr-FR" sz="1800" smtClean="0">
                <a:latin typeface="Geneva" charset="0"/>
              </a:rPr>
            </a:br>
            <a:r>
              <a:rPr lang="fr-FR" sz="1800" smtClean="0">
                <a:latin typeface="Geneva" charset="0"/>
              </a:rPr>
              <a:t>Docteur en sociologie de l</a:t>
            </a:r>
            <a:r>
              <a:rPr lang="fr-FR" altLang="fr-FR" sz="1800" smtClean="0">
                <a:latin typeface="Geneva" charset="0"/>
              </a:rPr>
              <a:t>’</a:t>
            </a:r>
            <a:r>
              <a:rPr lang="fr-FR" sz="1800" smtClean="0">
                <a:latin typeface="Geneva" charset="0"/>
              </a:rPr>
              <a:t>université Harvard</a:t>
            </a:r>
            <a:br>
              <a:rPr lang="fr-FR" sz="1800" smtClean="0">
                <a:latin typeface="Geneva" charset="0"/>
              </a:rPr>
            </a:br>
            <a:r>
              <a:rPr lang="fr-FR" sz="1800" smtClean="0">
                <a:latin typeface="Geneva" charset="0"/>
              </a:rPr>
              <a:t>Professeur au </a:t>
            </a:r>
            <a:r>
              <a:rPr lang="fr-FR" sz="1800" i="1" smtClean="0">
                <a:latin typeface="Geneva" charset="0"/>
              </a:rPr>
              <a:t>Massachusetts Institute of Technology</a:t>
            </a:r>
            <a:r>
              <a:rPr lang="fr-FR" sz="1800" smtClean="0">
                <a:latin typeface="Geneva" charset="0"/>
              </a:rPr>
              <a:t/>
            </a:r>
            <a:br>
              <a:rPr lang="fr-FR" sz="1800" smtClean="0">
                <a:latin typeface="Geneva" charset="0"/>
              </a:rPr>
            </a:br>
            <a:endParaRPr lang="fr-FR" sz="1800" smtClean="0">
              <a:latin typeface="Geneva" charset="0"/>
            </a:endParaRPr>
          </a:p>
        </p:txBody>
      </p:sp>
      <p:pic>
        <p:nvPicPr>
          <p:cNvPr id="34818" name="Espace réservé pour une image  6" descr="Turkle.Couv.jpg"/>
          <p:cNvPicPr>
            <a:picLocks noGrp="1" noChangeAspect="1"/>
          </p:cNvPicPr>
          <p:nvPr>
            <p:ph type="pic" idx="1"/>
          </p:nvPr>
        </p:nvPicPr>
        <p:blipFill>
          <a:blip r:embed="rId2"/>
          <a:srcRect l="-51932" r="-51932"/>
          <a:stretch>
            <a:fillRect/>
          </a:stretch>
        </p:blipFill>
        <p:spPr>
          <a:xfrm>
            <a:off x="1792288" y="493713"/>
            <a:ext cx="5486400" cy="4364037"/>
          </a:xfrm>
        </p:spPr>
      </p:pic>
      <p:sp>
        <p:nvSpPr>
          <p:cNvPr id="25603" name="Espace réservé du texte 5"/>
          <p:cNvSpPr>
            <a:spLocks noGrp="1"/>
          </p:cNvSpPr>
          <p:nvPr>
            <p:ph type="body" sz="half" idx="2"/>
          </p:nvPr>
        </p:nvSpPr>
        <p:spPr>
          <a:xfrm flipV="1">
            <a:off x="1792288" y="7092950"/>
            <a:ext cx="5486400" cy="46038"/>
          </a:xfrm>
        </p:spPr>
        <p:txBody>
          <a:bodyPr rtlCol="0">
            <a:normAutofit fontScale="25000" lnSpcReduction="20000"/>
          </a:bodyPr>
          <a:lstStyle/>
          <a:p>
            <a:pPr eaLnBrk="1" fontAlgn="auto" hangingPunct="1">
              <a:spcAft>
                <a:spcPts val="0"/>
              </a:spcAft>
              <a:buFont typeface="Arial"/>
              <a:buNone/>
              <a:defRPr/>
            </a:pPr>
            <a:endParaRPr lang="fr-FR" dirty="0" smtClean="0">
              <a:ea typeface="+mn-ea"/>
              <a:cs typeface="+mn-cs"/>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re 3"/>
          <p:cNvSpPr>
            <a:spLocks noGrp="1"/>
          </p:cNvSpPr>
          <p:nvPr>
            <p:ph type="ctrTitle"/>
          </p:nvPr>
        </p:nvSpPr>
        <p:spPr>
          <a:xfrm>
            <a:off x="685800" y="581025"/>
            <a:ext cx="7772400" cy="1604963"/>
          </a:xfrm>
        </p:spPr>
        <p:txBody>
          <a:bodyPr>
            <a:normAutofit/>
          </a:bodyPr>
          <a:lstStyle/>
          <a:p>
            <a:pPr eaLnBrk="1" hangingPunct="1">
              <a:lnSpc>
                <a:spcPct val="120000"/>
              </a:lnSpc>
            </a:pPr>
            <a:r>
              <a:rPr lang="fr-FR" sz="2200" smtClean="0"/>
              <a:t>Turkle Sherry (1978) </a:t>
            </a:r>
            <a:br>
              <a:rPr lang="fr-FR" sz="2200" smtClean="0"/>
            </a:br>
            <a:r>
              <a:rPr lang="fr-FR" sz="1800" i="1" smtClean="0"/>
              <a:t>Psychoanalytic politics. Freud's French Revolution</a:t>
            </a:r>
            <a:r>
              <a:rPr lang="fr-FR" sz="1800" smtClean="0"/>
              <a:t>. The MIT Press. </a:t>
            </a:r>
            <a:br>
              <a:rPr lang="fr-FR" sz="1800" smtClean="0"/>
            </a:br>
            <a:r>
              <a:rPr lang="fr-FR" sz="1800" smtClean="0"/>
              <a:t>Trad., </a:t>
            </a:r>
            <a:r>
              <a:rPr lang="fr-FR" sz="1800" i="1" smtClean="0"/>
              <a:t>La France freudienne</a:t>
            </a:r>
            <a:r>
              <a:rPr lang="fr-FR" sz="1800" smtClean="0"/>
              <a:t>. Grasset, 1982, 306 p.</a:t>
            </a:r>
            <a:r>
              <a:rPr lang="fr-BE" sz="1800" smtClean="0"/>
              <a:t/>
            </a:r>
            <a:br>
              <a:rPr lang="fr-BE" sz="1800" smtClean="0"/>
            </a:br>
            <a:endParaRPr lang="fr-FR" sz="2200" smtClean="0"/>
          </a:p>
        </p:txBody>
      </p:sp>
      <p:sp>
        <p:nvSpPr>
          <p:cNvPr id="5" name="Sous-titre 4"/>
          <p:cNvSpPr>
            <a:spLocks noGrp="1"/>
          </p:cNvSpPr>
          <p:nvPr>
            <p:ph type="subTitle" idx="1"/>
          </p:nvPr>
        </p:nvSpPr>
        <p:spPr>
          <a:xfrm>
            <a:off x="827088" y="2185988"/>
            <a:ext cx="7481887" cy="4056062"/>
          </a:xfrm>
        </p:spPr>
        <p:txBody>
          <a:bodyPr>
            <a:normAutofit/>
          </a:bodyPr>
          <a:lstStyle/>
          <a:p>
            <a:pPr algn="l" eaLnBrk="1" hangingPunct="1"/>
            <a:r>
              <a:rPr lang="fr-FR" sz="2400" smtClean="0">
                <a:solidFill>
                  <a:schemeClr val="tx1"/>
                </a:solidFill>
              </a:rPr>
              <a:t>"Le mouvement psychanalytique français a peut-être été lent à démarrer, mais son développement a ensuite été explosif. Le vocabulaire psychanalytique a envahi la vie et le langage, </a:t>
            </a:r>
            <a:r>
              <a:rPr lang="fr-FR" sz="2400" smtClean="0">
                <a:solidFill>
                  <a:srgbClr val="FF0000"/>
                </a:solidFill>
              </a:rPr>
              <a:t>transformant la manière dont les gens pensent en politique, discutent de littérature, parlent à leurs enfants</a:t>
            </a:r>
            <a:r>
              <a:rPr lang="fr-FR" sz="2400" smtClean="0">
                <a:solidFill>
                  <a:schemeClr val="tx1"/>
                </a:solidFill>
              </a:rPr>
              <a:t>. Les métaphores psychanalytiques ont infiltré la vie sociale française à un point qui est sans doute unique dans l'histoire du mouvement psychanalytique. </a:t>
            </a:r>
            <a:r>
              <a:rPr lang="fr-FR" sz="2400" smtClean="0">
                <a:solidFill>
                  <a:srgbClr val="FF0000"/>
                </a:solidFill>
              </a:rPr>
              <a:t>Même aux Etats-Unis les choses ne sont jamais allées aussi loin.</a:t>
            </a:r>
            <a:r>
              <a:rPr lang="fr-FR" sz="2400" smtClean="0">
                <a:solidFill>
                  <a:schemeClr val="tx1"/>
                </a:solidFill>
              </a:rPr>
              <a:t>" (1982, trad., p. 25)</a:t>
            </a:r>
            <a:r>
              <a:rPr lang="fr-BE" sz="2400" smtClean="0">
                <a:solidFill>
                  <a:schemeClr val="tx1"/>
                </a:solidFill>
              </a:rPr>
              <a:t> </a:t>
            </a:r>
            <a:endParaRPr lang="fr-FR" sz="2400" smtClean="0">
              <a:solidFill>
                <a:schemeClr val="tx1"/>
              </a:solidFill>
            </a:endParaRPr>
          </a:p>
          <a:p>
            <a:pPr eaLnBrk="1" hangingPunct="1"/>
            <a:endParaRPr lang="fr-FR" sz="2000" smtClean="0">
              <a:solidFill>
                <a:srgbClr val="898989"/>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re 3"/>
          <p:cNvSpPr>
            <a:spLocks noGrp="1"/>
          </p:cNvSpPr>
          <p:nvPr>
            <p:ph type="title"/>
          </p:nvPr>
        </p:nvSpPr>
        <p:spPr/>
        <p:txBody>
          <a:bodyPr/>
          <a:lstStyle/>
          <a:p>
            <a:pPr eaLnBrk="1" hangingPunct="1">
              <a:lnSpc>
                <a:spcPct val="110000"/>
              </a:lnSpc>
            </a:pPr>
            <a:r>
              <a:rPr lang="fr-FR" sz="2400" smtClean="0">
                <a:solidFill>
                  <a:srgbClr val="0000FF"/>
                </a:solidFill>
              </a:rPr>
              <a:t>« La preuve par le cinéma » </a:t>
            </a:r>
            <a:r>
              <a:rPr lang="fr-FR" sz="2400" smtClean="0"/>
              <a:t>aux États-Unis</a:t>
            </a:r>
            <a:br>
              <a:rPr lang="fr-FR" sz="2400" smtClean="0"/>
            </a:br>
            <a:r>
              <a:rPr lang="fr-FR" sz="2000" smtClean="0"/>
              <a:t>(Raymond Ruyer, </a:t>
            </a:r>
            <a:r>
              <a:rPr lang="fr-FR" sz="2000" i="1" smtClean="0"/>
              <a:t>Le sceptique résolu</a:t>
            </a:r>
            <a:r>
              <a:rPr lang="fr-FR" sz="2000" smtClean="0"/>
              <a:t>, Laffont, 1979, p. 32-34)</a:t>
            </a:r>
          </a:p>
        </p:txBody>
      </p:sp>
      <p:sp>
        <p:nvSpPr>
          <p:cNvPr id="36866" name="Espace réservé du texte 4"/>
          <p:cNvSpPr>
            <a:spLocks noGrp="1"/>
          </p:cNvSpPr>
          <p:nvPr>
            <p:ph type="body" idx="1"/>
          </p:nvPr>
        </p:nvSpPr>
        <p:spPr>
          <a:xfrm>
            <a:off x="457200" y="1535113"/>
            <a:ext cx="4040188" cy="476250"/>
          </a:xfrm>
        </p:spPr>
        <p:txBody>
          <a:bodyPr/>
          <a:lstStyle/>
          <a:p>
            <a:pPr algn="ctr" eaLnBrk="1" hangingPunct="1"/>
            <a:r>
              <a:rPr lang="fr-FR" sz="1800" b="0" smtClean="0">
                <a:latin typeface="Geneva" charset="0"/>
              </a:rPr>
              <a:t>Hitchcock, </a:t>
            </a:r>
            <a:r>
              <a:rPr lang="fr-FR" sz="1800" b="0" i="1" smtClean="0">
                <a:latin typeface="Geneva" charset="0"/>
              </a:rPr>
              <a:t>Spellbound</a:t>
            </a:r>
            <a:r>
              <a:rPr lang="fr-FR" sz="1800" b="0" smtClean="0">
                <a:latin typeface="Geneva" charset="0"/>
              </a:rPr>
              <a:t> (1945)</a:t>
            </a:r>
          </a:p>
        </p:txBody>
      </p:sp>
      <p:sp>
        <p:nvSpPr>
          <p:cNvPr id="36867" name="Espace réservé du texte 6"/>
          <p:cNvSpPr>
            <a:spLocks noGrp="1"/>
          </p:cNvSpPr>
          <p:nvPr>
            <p:ph type="body" sz="quarter" idx="3"/>
          </p:nvPr>
        </p:nvSpPr>
        <p:spPr>
          <a:xfrm>
            <a:off x="4645025" y="1535113"/>
            <a:ext cx="4041775" cy="476250"/>
          </a:xfrm>
        </p:spPr>
        <p:txBody>
          <a:bodyPr/>
          <a:lstStyle/>
          <a:p>
            <a:pPr algn="ctr" eaLnBrk="1" hangingPunct="1"/>
            <a:r>
              <a:rPr lang="fr-FR" sz="1800" b="0" smtClean="0">
                <a:latin typeface="Geneva" charset="0"/>
              </a:rPr>
              <a:t>W. Allen, </a:t>
            </a:r>
            <a:r>
              <a:rPr lang="fr-FR" sz="1800" b="0" i="1" smtClean="0">
                <a:latin typeface="Geneva" charset="0"/>
              </a:rPr>
              <a:t>Annie Hall</a:t>
            </a:r>
            <a:r>
              <a:rPr lang="fr-FR" sz="1800" b="0" smtClean="0">
                <a:latin typeface="Geneva" charset="0"/>
              </a:rPr>
              <a:t> (1977)</a:t>
            </a:r>
          </a:p>
        </p:txBody>
      </p:sp>
      <p:pic>
        <p:nvPicPr>
          <p:cNvPr id="36868" name="Espace réservé du contenu 2" descr="PK.cine.Spellbound.jpg"/>
          <p:cNvPicPr>
            <a:picLocks noGrp="1" noChangeAspect="1"/>
          </p:cNvPicPr>
          <p:nvPr>
            <p:ph sz="half" idx="2"/>
          </p:nvPr>
        </p:nvPicPr>
        <p:blipFill>
          <a:blip r:embed="rId2"/>
          <a:srcRect l="-16830" r="-16830"/>
          <a:stretch>
            <a:fillRect/>
          </a:stretch>
        </p:blipFill>
        <p:spPr/>
      </p:pic>
      <p:pic>
        <p:nvPicPr>
          <p:cNvPr id="36869" name="Espace réservé du contenu 4" descr="PK.Allen.Annie_Hall.1971.jpg"/>
          <p:cNvPicPr>
            <a:picLocks noGrp="1" noChangeAspect="1"/>
          </p:cNvPicPr>
          <p:nvPr>
            <p:ph sz="quarter" idx="4"/>
          </p:nvPr>
        </p:nvPicPr>
        <p:blipFill>
          <a:blip r:embed="rId3"/>
          <a:srcRect t="-36899" b="-36899"/>
          <a:stretch>
            <a:fillRect/>
          </a:stretch>
        </p:blip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itre 3"/>
          <p:cNvSpPr>
            <a:spLocks noGrp="1"/>
          </p:cNvSpPr>
          <p:nvPr>
            <p:ph type="title"/>
          </p:nvPr>
        </p:nvSpPr>
        <p:spPr>
          <a:xfrm>
            <a:off x="457200" y="236538"/>
            <a:ext cx="8229600" cy="777875"/>
          </a:xfrm>
        </p:spPr>
        <p:txBody>
          <a:bodyPr/>
          <a:lstStyle/>
          <a:p>
            <a:pPr eaLnBrk="1" hangingPunct="1"/>
            <a:r>
              <a:rPr lang="fr-FR" sz="3200" smtClean="0"/>
              <a:t>Définitions de science</a:t>
            </a:r>
          </a:p>
        </p:txBody>
      </p:sp>
      <p:sp>
        <p:nvSpPr>
          <p:cNvPr id="19458" name="Espace réservé du contenu 4"/>
          <p:cNvSpPr>
            <a:spLocks noGrp="1"/>
          </p:cNvSpPr>
          <p:nvPr>
            <p:ph idx="1"/>
          </p:nvPr>
        </p:nvSpPr>
        <p:spPr>
          <a:xfrm>
            <a:off x="457200" y="1250950"/>
            <a:ext cx="8229600" cy="5192713"/>
          </a:xfrm>
        </p:spPr>
        <p:txBody>
          <a:bodyPr>
            <a:normAutofit/>
          </a:bodyPr>
          <a:lstStyle/>
          <a:p>
            <a:pPr eaLnBrk="1" hangingPunct="1"/>
            <a:r>
              <a:rPr lang="fr-FR" sz="2800" smtClean="0"/>
              <a:t>Latin (</a:t>
            </a:r>
            <a:r>
              <a:rPr lang="fr-FR" sz="2800" i="1" smtClean="0"/>
              <a:t>sciencia</a:t>
            </a:r>
            <a:r>
              <a:rPr lang="fr-FR" sz="2800" smtClean="0"/>
              <a:t>) et français ancien = </a:t>
            </a:r>
            <a:r>
              <a:rPr lang="fr-FR" sz="2800" smtClean="0">
                <a:solidFill>
                  <a:srgbClr val="0000FF"/>
                </a:solidFill>
              </a:rPr>
              <a:t>connaissance</a:t>
            </a:r>
          </a:p>
          <a:p>
            <a:pPr eaLnBrk="1" hangingPunct="1">
              <a:buFont typeface="Arial" pitchFamily="34" charset="0"/>
              <a:buNone/>
            </a:pPr>
            <a:r>
              <a:rPr lang="fr-FR" sz="2400" smtClean="0"/>
              <a:t>		</a:t>
            </a:r>
            <a:r>
              <a:rPr lang="fr-FR" sz="2000" smtClean="0"/>
              <a:t>Ex: </a:t>
            </a:r>
            <a:r>
              <a:rPr lang="fr-FR" sz="2000" i="1" smtClean="0"/>
              <a:t>Bible</a:t>
            </a:r>
            <a:r>
              <a:rPr lang="fr-FR" sz="2000" smtClean="0"/>
              <a:t> </a:t>
            </a:r>
            <a:r>
              <a:rPr lang="fr-FR" sz="1800" smtClean="0"/>
              <a:t>XII</a:t>
            </a:r>
            <a:r>
              <a:rPr lang="fr-FR" sz="1800" baseline="30000" smtClean="0"/>
              <a:t>e</a:t>
            </a:r>
            <a:r>
              <a:rPr lang="fr-FR" sz="2000" smtClean="0"/>
              <a:t> s.: </a:t>
            </a:r>
            <a:r>
              <a:rPr lang="fr-FR" altLang="fr-FR" sz="2000" smtClean="0"/>
              <a:t>“</a:t>
            </a:r>
            <a:r>
              <a:rPr lang="fr-FR" sz="2000" smtClean="0"/>
              <a:t>l</a:t>
            </a:r>
            <a:r>
              <a:rPr lang="fr-FR" altLang="fr-FR" sz="2000" smtClean="0"/>
              <a:t>’</a:t>
            </a:r>
            <a:r>
              <a:rPr lang="fr-FR" sz="2000" smtClean="0"/>
              <a:t>arbre de la science du bien et du mal</a:t>
            </a:r>
            <a:r>
              <a:rPr lang="fr-FR" altLang="fr-FR" sz="2000" smtClean="0"/>
              <a:t>”</a:t>
            </a:r>
            <a:r>
              <a:rPr lang="fr-FR" altLang="ja-JP" sz="2000" smtClean="0"/>
              <a:t> </a:t>
            </a:r>
          </a:p>
          <a:p>
            <a:pPr eaLnBrk="1" hangingPunct="1">
              <a:buFont typeface="Arial" pitchFamily="34" charset="0"/>
              <a:buNone/>
            </a:pPr>
            <a:r>
              <a:rPr lang="fr-FR" sz="2000" smtClean="0"/>
              <a:t>		(</a:t>
            </a:r>
            <a:r>
              <a:rPr lang="fr-FR" sz="2000" i="1" smtClean="0"/>
              <a:t>Gen</a:t>
            </a:r>
            <a:r>
              <a:rPr lang="fr-FR" sz="2000" smtClean="0"/>
              <a:t> II 9) [</a:t>
            </a:r>
            <a:r>
              <a:rPr lang="fr-FR" sz="2000" i="1" smtClean="0"/>
              <a:t>Robert Dictionnaire historique de la langue</a:t>
            </a:r>
            <a:r>
              <a:rPr lang="fr-FR" sz="2000" smtClean="0"/>
              <a:t>…]</a:t>
            </a:r>
            <a:endParaRPr lang="fr-FR" sz="2400" smtClean="0">
              <a:solidFill>
                <a:srgbClr val="0000FF"/>
              </a:solidFill>
            </a:endParaRPr>
          </a:p>
          <a:p>
            <a:pPr eaLnBrk="1" hangingPunct="1"/>
            <a:r>
              <a:rPr lang="fr-FR" sz="2800" smtClean="0"/>
              <a:t>A la Renaissance: connaissance fondée sur l</a:t>
            </a:r>
            <a:r>
              <a:rPr lang="fr-FR" altLang="fr-FR" sz="2800" smtClean="0"/>
              <a:t>’</a:t>
            </a:r>
            <a:r>
              <a:rPr lang="fr-FR" sz="2800" smtClean="0"/>
              <a:t>observation, l</a:t>
            </a:r>
            <a:r>
              <a:rPr lang="fr-FR" altLang="fr-FR" sz="2800" smtClean="0"/>
              <a:t>’</a:t>
            </a:r>
            <a:r>
              <a:rPr lang="fr-FR" sz="2800" smtClean="0"/>
              <a:t>expérimentation, le raisonnement.</a:t>
            </a:r>
          </a:p>
          <a:p>
            <a:pPr eaLnBrk="1" hangingPunct="1"/>
            <a:r>
              <a:rPr lang="fr-FR" sz="2800" smtClean="0"/>
              <a:t>Aujourd</a:t>
            </a:r>
            <a:r>
              <a:rPr lang="fr-FR" altLang="fr-FR" sz="2800" smtClean="0"/>
              <a:t>’</a:t>
            </a:r>
            <a:r>
              <a:rPr lang="fr-FR" sz="2800" smtClean="0"/>
              <a:t>hui: </a:t>
            </a:r>
          </a:p>
          <a:p>
            <a:pPr eaLnBrk="1" hangingPunct="1">
              <a:buFont typeface="Arial" pitchFamily="34" charset="0"/>
              <a:buNone/>
            </a:pPr>
            <a:r>
              <a:rPr lang="fr-FR" sz="2800" smtClean="0"/>
              <a:t>	un ensemble cohérent de </a:t>
            </a:r>
            <a:r>
              <a:rPr lang="fr-FR" sz="2800" smtClean="0">
                <a:solidFill>
                  <a:srgbClr val="0000FF"/>
                </a:solidFill>
              </a:rPr>
              <a:t>connaissances 	rationnelles</a:t>
            </a:r>
            <a:r>
              <a:rPr lang="fr-FR" sz="2800" smtClean="0"/>
              <a:t>, vérifiées de façon </a:t>
            </a:r>
            <a:r>
              <a:rPr lang="fr-FR" sz="2800" smtClean="0">
                <a:solidFill>
                  <a:srgbClr val="0000FF"/>
                </a:solidFill>
              </a:rPr>
              <a:t>objective</a:t>
            </a:r>
            <a:r>
              <a:rPr lang="fr-FR" sz="2800" smtClean="0"/>
              <a:t> et 	</a:t>
            </a:r>
            <a:r>
              <a:rPr lang="fr-FR" sz="2800" smtClean="0">
                <a:solidFill>
                  <a:srgbClr val="0000FF"/>
                </a:solidFill>
              </a:rPr>
              <a:t>méthodique</a:t>
            </a:r>
            <a:r>
              <a:rPr lang="fr-FR" sz="2800" smtClean="0"/>
              <a:t>, permettant d'</a:t>
            </a:r>
            <a:r>
              <a:rPr lang="fr-FR" sz="2800" smtClean="0">
                <a:solidFill>
                  <a:srgbClr val="0000FF"/>
                </a:solidFill>
              </a:rPr>
              <a:t>observer</a:t>
            </a:r>
            <a:r>
              <a:rPr lang="fr-FR" sz="2800" smtClean="0"/>
              <a:t> et d'</a:t>
            </a:r>
            <a:r>
              <a:rPr lang="fr-FR" sz="2800" smtClean="0">
                <a:solidFill>
                  <a:srgbClr val="0000FF"/>
                </a:solidFill>
              </a:rPr>
              <a:t>expliquer</a:t>
            </a:r>
            <a:r>
              <a:rPr lang="fr-FR" sz="2800" smtClean="0"/>
              <a:t> 	des phénomènes, et éventuellement de les </a:t>
            </a:r>
            <a:r>
              <a:rPr lang="fr-FR" sz="2800" smtClean="0">
                <a:solidFill>
                  <a:srgbClr val="0000FF"/>
                </a:solidFill>
              </a:rPr>
              <a:t>prédire</a:t>
            </a:r>
            <a:r>
              <a:rPr lang="fr-FR" sz="2800" smtClean="0"/>
              <a:t> 	de façon précise et de les </a:t>
            </a:r>
            <a:r>
              <a:rPr lang="fr-FR" sz="2800" smtClean="0">
                <a:solidFill>
                  <a:srgbClr val="0000FF"/>
                </a:solidFill>
              </a:rPr>
              <a:t>contrôler</a:t>
            </a:r>
            <a:r>
              <a:rPr lang="fr-FR" sz="2800" smtClean="0"/>
              <a:t> efficacement.</a:t>
            </a:r>
            <a:endParaRPr lang="fr-BE" sz="2800" smtClean="0"/>
          </a:p>
          <a:p>
            <a:pPr eaLnBrk="1" hangingPunct="1"/>
            <a:endParaRPr lang="fr-FR" sz="2800" smtClean="0"/>
          </a:p>
          <a:p>
            <a:pPr eaLnBrk="1" hangingPunct="1"/>
            <a:endParaRPr lang="fr-FR" sz="2800" smtClean="0"/>
          </a:p>
          <a:p>
            <a:pPr eaLnBrk="1" hangingPunct="1"/>
            <a:endParaRPr lang="fr-FR" sz="2800" smtClean="0"/>
          </a:p>
          <a:p>
            <a:pPr eaLnBrk="1" hangingPunct="1"/>
            <a:endParaRPr lang="fr-FR"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itre 3"/>
          <p:cNvSpPr>
            <a:spLocks noGrp="1"/>
          </p:cNvSpPr>
          <p:nvPr>
            <p:ph type="title"/>
          </p:nvPr>
        </p:nvSpPr>
        <p:spPr>
          <a:xfrm>
            <a:off x="457200" y="412750"/>
            <a:ext cx="8229600" cy="946150"/>
          </a:xfrm>
        </p:spPr>
        <p:txBody>
          <a:bodyPr/>
          <a:lstStyle/>
          <a:p>
            <a:pPr eaLnBrk="1" hangingPunct="1"/>
            <a:r>
              <a:rPr lang="fr-FR" sz="3200" smtClean="0"/>
              <a:t>Types de sciences</a:t>
            </a:r>
          </a:p>
        </p:txBody>
      </p:sp>
      <p:sp>
        <p:nvSpPr>
          <p:cNvPr id="38914" name="Espace réservé du contenu 4"/>
          <p:cNvSpPr>
            <a:spLocks noGrp="1"/>
          </p:cNvSpPr>
          <p:nvPr>
            <p:ph idx="1"/>
          </p:nvPr>
        </p:nvSpPr>
        <p:spPr>
          <a:xfrm>
            <a:off x="457200" y="1555750"/>
            <a:ext cx="8229600" cy="4887913"/>
          </a:xfrm>
        </p:spPr>
        <p:txBody>
          <a:bodyPr/>
          <a:lstStyle/>
          <a:p>
            <a:pPr eaLnBrk="1" hangingPunct="1"/>
            <a:r>
              <a:rPr lang="fr-FR" sz="2800" smtClean="0"/>
              <a:t>Sciences </a:t>
            </a:r>
            <a:r>
              <a:rPr lang="fr-FR" sz="2800" smtClean="0">
                <a:solidFill>
                  <a:srgbClr val="FF0000"/>
                </a:solidFill>
              </a:rPr>
              <a:t>formelles </a:t>
            </a:r>
            <a:r>
              <a:rPr lang="fr-FR" sz="2800" smtClean="0"/>
              <a:t>(logique, mathématiques)</a:t>
            </a:r>
          </a:p>
          <a:p>
            <a:pPr eaLnBrk="1" hangingPunct="1"/>
            <a:r>
              <a:rPr lang="fr-FR" sz="2800" smtClean="0"/>
              <a:t>Sciences </a:t>
            </a:r>
            <a:r>
              <a:rPr lang="fr-FR" sz="2800" smtClean="0">
                <a:solidFill>
                  <a:srgbClr val="FF0000"/>
                </a:solidFill>
              </a:rPr>
              <a:t>empiriques et expérimentales</a:t>
            </a:r>
          </a:p>
          <a:p>
            <a:pPr eaLnBrk="1" hangingPunct="1">
              <a:buFont typeface="Arial" pitchFamily="34" charset="0"/>
              <a:buNone/>
            </a:pPr>
            <a:r>
              <a:rPr lang="fr-FR" sz="2400" smtClean="0"/>
              <a:t>	Des énoncés réfutables ne sont acceptés qu</a:t>
            </a:r>
            <a:r>
              <a:rPr lang="fr-FR" altLang="fr-FR" sz="2400" smtClean="0"/>
              <a:t>’</a:t>
            </a:r>
            <a:r>
              <a:rPr lang="fr-FR" sz="2400" smtClean="0"/>
              <a:t>après confirmation par des observations empiriques méthodiques</a:t>
            </a:r>
          </a:p>
          <a:p>
            <a:pPr eaLnBrk="1" hangingPunct="1"/>
            <a:r>
              <a:rPr lang="fr-FR" sz="2800" smtClean="0"/>
              <a:t>Sciences </a:t>
            </a:r>
            <a:r>
              <a:rPr lang="fr-FR" sz="2800" smtClean="0">
                <a:solidFill>
                  <a:srgbClr val="FF0000"/>
                </a:solidFill>
              </a:rPr>
              <a:t>interprétatives</a:t>
            </a:r>
            <a:r>
              <a:rPr lang="fr-FR" sz="2800" smtClean="0"/>
              <a:t> (morales, de l</a:t>
            </a:r>
            <a:r>
              <a:rPr lang="fr-FR" altLang="fr-FR" sz="2800" smtClean="0"/>
              <a:t>’</a:t>
            </a:r>
            <a:r>
              <a:rPr lang="fr-FR" sz="2800" smtClean="0"/>
              <a:t>esprit, idiographiques, </a:t>
            </a:r>
            <a:r>
              <a:rPr lang="fr-FR" sz="2800" smtClean="0">
                <a:solidFill>
                  <a:srgbClr val="000000"/>
                </a:solidFill>
              </a:rPr>
              <a:t>herméneutiques</a:t>
            </a:r>
            <a:r>
              <a:rPr lang="fr-FR" sz="2800" smtClean="0"/>
              <a:t>, …) Ex: l</a:t>
            </a:r>
            <a:r>
              <a:rPr lang="fr-FR" altLang="fr-FR" sz="2800" smtClean="0"/>
              <a:t>’</a:t>
            </a:r>
            <a:r>
              <a:rPr lang="fr-FR" sz="2800" smtClean="0"/>
              <a:t>histoire</a:t>
            </a:r>
          </a:p>
          <a:p>
            <a:pPr eaLnBrk="1" hangingPunct="1">
              <a:buFont typeface="Arial" pitchFamily="34" charset="0"/>
              <a:buNone/>
            </a:pPr>
            <a:endParaRPr lang="fr-FR" sz="2800" smtClean="0"/>
          </a:p>
          <a:p>
            <a:pPr eaLnBrk="1" hangingPunct="1">
              <a:lnSpc>
                <a:spcPct val="80000"/>
              </a:lnSpc>
              <a:buFont typeface="Arial" pitchFamily="34" charset="0"/>
              <a:buNone/>
            </a:pPr>
            <a:r>
              <a:rPr lang="fr-FR" sz="2400" smtClean="0"/>
              <a:t>	Au XIX</a:t>
            </a:r>
            <a:r>
              <a:rPr lang="fr-FR" sz="2400" baseline="30000" smtClean="0"/>
              <a:t>e</a:t>
            </a:r>
            <a:r>
              <a:rPr lang="fr-FR" sz="2400" smtClean="0"/>
              <a:t> siècle, surtout en Allemagne, </a:t>
            </a:r>
          </a:p>
          <a:p>
            <a:pPr eaLnBrk="1" hangingPunct="1">
              <a:lnSpc>
                <a:spcPct val="80000"/>
              </a:lnSpc>
              <a:buFont typeface="Arial" pitchFamily="34" charset="0"/>
              <a:buNone/>
            </a:pPr>
            <a:r>
              <a:rPr lang="fr-FR" sz="2400" smtClean="0"/>
              <a:t>	</a:t>
            </a:r>
            <a:r>
              <a:rPr lang="fr-FR" altLang="fr-FR" sz="2400" smtClean="0"/>
              <a:t>“</a:t>
            </a:r>
            <a:r>
              <a:rPr lang="fr-FR" altLang="ja-JP" sz="2400" smtClean="0"/>
              <a:t>dualisme méthodologique</a:t>
            </a:r>
            <a:r>
              <a:rPr lang="fr-FR" altLang="fr-FR" sz="2400" smtClean="0"/>
              <a:t>”</a:t>
            </a:r>
            <a:r>
              <a:rPr lang="fr-FR" altLang="ja-JP" sz="2400" smtClean="0"/>
              <a:t> (expliquer </a:t>
            </a:r>
            <a:r>
              <a:rPr lang="fr-FR" altLang="ja-JP" sz="2400" smtClean="0">
                <a:sym typeface="Wingdings" pitchFamily="2" charset="2"/>
              </a:rPr>
              <a:t> comprendre),</a:t>
            </a:r>
          </a:p>
          <a:p>
            <a:pPr eaLnBrk="1" hangingPunct="1">
              <a:lnSpc>
                <a:spcPct val="80000"/>
              </a:lnSpc>
              <a:buFont typeface="Arial" pitchFamily="34" charset="0"/>
              <a:buNone/>
            </a:pPr>
            <a:r>
              <a:rPr lang="fr-FR" sz="2400" smtClean="0"/>
              <a:t>	</a:t>
            </a:r>
            <a:r>
              <a:rPr lang="fr-FR" altLang="fr-FR" sz="2400" smtClean="0"/>
              <a:t>“</a:t>
            </a:r>
            <a:r>
              <a:rPr lang="fr-FR" sz="2400" smtClean="0"/>
              <a:t>guerre des méthodes</a:t>
            </a:r>
            <a:r>
              <a:rPr lang="fr-FR" altLang="fr-FR" sz="2400" smtClean="0"/>
              <a:t>”</a:t>
            </a:r>
            <a:r>
              <a:rPr lang="fr-FR" sz="2400" smtClean="0"/>
              <a:t> (cf. Dilthey, philosophe-historien)</a:t>
            </a:r>
            <a:endParaRPr lang="fr-FR" altLang="ja-JP" sz="2400" smtClean="0"/>
          </a:p>
          <a:p>
            <a:pPr eaLnBrk="1" hangingPunct="1">
              <a:lnSpc>
                <a:spcPct val="80000"/>
              </a:lnSpc>
              <a:buFont typeface="Arial" pitchFamily="34" charset="0"/>
              <a:buNone/>
            </a:pPr>
            <a:endParaRPr lang="fr-FR" sz="2400" smtClean="0">
              <a:sym typeface="Wingdings" pitchFamily="2" charset="2"/>
            </a:endParaRPr>
          </a:p>
          <a:p>
            <a:pPr eaLnBrk="1" hangingPunct="1">
              <a:lnSpc>
                <a:spcPct val="80000"/>
              </a:lnSpc>
              <a:buFont typeface="Arial" pitchFamily="34" charset="0"/>
              <a:buNone/>
            </a:pPr>
            <a:endParaRPr lang="fr-FR" sz="280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itre 3"/>
          <p:cNvSpPr>
            <a:spLocks noGrp="1"/>
          </p:cNvSpPr>
          <p:nvPr>
            <p:ph type="title"/>
          </p:nvPr>
        </p:nvSpPr>
        <p:spPr>
          <a:xfrm>
            <a:off x="457200" y="614363"/>
            <a:ext cx="8229600" cy="976312"/>
          </a:xfrm>
        </p:spPr>
        <p:txBody>
          <a:bodyPr/>
          <a:lstStyle/>
          <a:p>
            <a:pPr eaLnBrk="1" hangingPunct="1"/>
            <a:r>
              <a:rPr lang="fr-FR" sz="3200" smtClean="0"/>
              <a:t>Règles pour les sciences interprétatives</a:t>
            </a:r>
          </a:p>
        </p:txBody>
      </p:sp>
      <p:sp>
        <p:nvSpPr>
          <p:cNvPr id="15362" name="Espace réservé du contenu 4"/>
          <p:cNvSpPr>
            <a:spLocks noGrp="1"/>
          </p:cNvSpPr>
          <p:nvPr>
            <p:ph idx="1"/>
          </p:nvPr>
        </p:nvSpPr>
        <p:spPr>
          <a:xfrm>
            <a:off x="1017588" y="2205038"/>
            <a:ext cx="7351712" cy="4238625"/>
          </a:xfrm>
        </p:spPr>
        <p:txBody>
          <a:bodyPr>
            <a:normAutofit/>
          </a:bodyPr>
          <a:lstStyle/>
          <a:p>
            <a:pPr marL="0" indent="0" eaLnBrk="1" hangingPunct="1">
              <a:buFont typeface="Arial" pitchFamily="34" charset="0"/>
              <a:buNone/>
            </a:pPr>
            <a:r>
              <a:rPr lang="fr-FR" sz="2800" smtClean="0"/>
              <a:t>- Envisager toujours </a:t>
            </a:r>
            <a:r>
              <a:rPr lang="fr-FR" sz="2800" smtClean="0">
                <a:solidFill>
                  <a:srgbClr val="0000FF"/>
                </a:solidFill>
              </a:rPr>
              <a:t>plusieurs explications</a:t>
            </a:r>
          </a:p>
          <a:p>
            <a:pPr marL="0" indent="0" eaLnBrk="1" hangingPunct="1">
              <a:buFont typeface="Arial" pitchFamily="34" charset="0"/>
              <a:buNone/>
            </a:pPr>
            <a:r>
              <a:rPr lang="fr-FR" sz="2800" smtClean="0"/>
              <a:t>- Formuler des </a:t>
            </a:r>
            <a:r>
              <a:rPr lang="fr-FR" sz="2800" smtClean="0">
                <a:solidFill>
                  <a:srgbClr val="0000FF"/>
                </a:solidFill>
              </a:rPr>
              <a:t>implications vérifiables/réfutables</a:t>
            </a:r>
          </a:p>
          <a:p>
            <a:pPr marL="0" indent="0" eaLnBrk="1" hangingPunct="1">
              <a:buFont typeface="Arial" pitchFamily="34" charset="0"/>
              <a:buNone/>
            </a:pPr>
            <a:r>
              <a:rPr lang="fr-FR" sz="2800" smtClean="0"/>
              <a:t>- </a:t>
            </a:r>
            <a:r>
              <a:rPr lang="fr-FR" sz="2800" smtClean="0">
                <a:solidFill>
                  <a:srgbClr val="0000FF"/>
                </a:solidFill>
              </a:rPr>
              <a:t>Choisir</a:t>
            </a:r>
            <a:r>
              <a:rPr lang="fr-FR" sz="2800" smtClean="0"/>
              <a:t> l</a:t>
            </a:r>
            <a:r>
              <a:rPr lang="fr-FR" altLang="fr-FR" sz="2800" smtClean="0"/>
              <a:t>’</a:t>
            </a:r>
            <a:r>
              <a:rPr lang="fr-FR" sz="2800" smtClean="0"/>
              <a:t>explication qui rend le mieux compte 	des faits observés</a:t>
            </a:r>
          </a:p>
          <a:p>
            <a:pPr marL="0" indent="0" eaLnBrk="1" hangingPunct="1">
              <a:buFontTx/>
              <a:buChar char="-"/>
            </a:pPr>
            <a:r>
              <a:rPr lang="fr-FR" sz="2800" smtClean="0">
                <a:solidFill>
                  <a:srgbClr val="0000FF"/>
                </a:solidFill>
              </a:rPr>
              <a:t>Transformer ou remplacer </a:t>
            </a:r>
            <a:r>
              <a:rPr lang="fr-FR" sz="2800" smtClean="0"/>
              <a:t>l</a:t>
            </a:r>
            <a:r>
              <a:rPr lang="fr-FR" altLang="fr-FR" sz="2800" smtClean="0"/>
              <a:t>’</a:t>
            </a:r>
            <a:r>
              <a:rPr lang="fr-FR" sz="2800" smtClean="0"/>
              <a:t>explication lorsque les faits remettent l</a:t>
            </a:r>
            <a:r>
              <a:rPr lang="fr-FR" altLang="fr-FR" sz="2800" smtClean="0"/>
              <a:t>’</a:t>
            </a:r>
            <a:r>
              <a:rPr lang="fr-FR" sz="2800" smtClean="0"/>
              <a:t>explication en question</a:t>
            </a:r>
          </a:p>
          <a:p>
            <a:pPr marL="0" indent="0" eaLnBrk="1" hangingPunct="1">
              <a:buFontTx/>
              <a:buChar char="-"/>
            </a:pPr>
            <a:r>
              <a:rPr lang="fr-FR" sz="2800" smtClean="0">
                <a:solidFill>
                  <a:srgbClr val="0000FF"/>
                </a:solidFill>
              </a:rPr>
              <a:t>Garder à l</a:t>
            </a:r>
            <a:r>
              <a:rPr lang="fr-FR" altLang="fr-FR" sz="2800" smtClean="0">
                <a:solidFill>
                  <a:srgbClr val="0000FF"/>
                </a:solidFill>
              </a:rPr>
              <a:t>’</a:t>
            </a:r>
            <a:r>
              <a:rPr lang="fr-FR" sz="2800" smtClean="0">
                <a:solidFill>
                  <a:srgbClr val="0000FF"/>
                </a:solidFill>
              </a:rPr>
              <a:t>esprit le caractère relatif </a:t>
            </a:r>
            <a:r>
              <a:rPr lang="fr-FR" sz="2800" smtClean="0"/>
              <a:t>et provisoire des explications</a:t>
            </a:r>
          </a:p>
          <a:p>
            <a:pPr marL="0" indent="0" eaLnBrk="1" hangingPunct="1">
              <a:buFontTx/>
              <a:buChar char="-"/>
            </a:pPr>
            <a:endParaRPr lang="fr-FR" sz="2800" smtClean="0"/>
          </a:p>
          <a:p>
            <a:pPr marL="0" indent="0" eaLnBrk="1" hangingPunct="1"/>
            <a:endParaRPr lang="fr-FR"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itre 1"/>
          <p:cNvSpPr>
            <a:spLocks noGrp="1"/>
          </p:cNvSpPr>
          <p:nvPr>
            <p:ph type="title"/>
          </p:nvPr>
        </p:nvSpPr>
        <p:spPr>
          <a:xfrm>
            <a:off x="457200" y="444500"/>
            <a:ext cx="8229600" cy="1233488"/>
          </a:xfrm>
        </p:spPr>
        <p:txBody>
          <a:bodyPr/>
          <a:lstStyle/>
          <a:p>
            <a:pPr eaLnBrk="1" hangingPunct="1"/>
            <a:r>
              <a:rPr lang="fr-FR" sz="2400" smtClean="0">
                <a:solidFill>
                  <a:srgbClr val="008000"/>
                </a:solidFill>
              </a:rPr>
              <a:t>Conflits d</a:t>
            </a:r>
            <a:r>
              <a:rPr lang="fr-FR" altLang="fr-FR" sz="2400" smtClean="0">
                <a:solidFill>
                  <a:srgbClr val="008000"/>
                </a:solidFill>
              </a:rPr>
              <a:t>’</a:t>
            </a:r>
            <a:r>
              <a:rPr lang="fr-FR" sz="2400" smtClean="0">
                <a:solidFill>
                  <a:srgbClr val="008000"/>
                </a:solidFill>
              </a:rPr>
              <a:t>interprétations</a:t>
            </a:r>
            <a:br>
              <a:rPr lang="fr-FR" sz="2400" smtClean="0">
                <a:solidFill>
                  <a:srgbClr val="008000"/>
                </a:solidFill>
              </a:rPr>
            </a:br>
            <a:r>
              <a:rPr lang="fr-FR" sz="2400" smtClean="0">
                <a:solidFill>
                  <a:srgbClr val="008000"/>
                </a:solidFill>
              </a:rPr>
              <a:t>chez les psychanalystes</a:t>
            </a:r>
            <a:br>
              <a:rPr lang="fr-FR" sz="2400" smtClean="0">
                <a:solidFill>
                  <a:srgbClr val="008000"/>
                </a:solidFill>
              </a:rPr>
            </a:br>
            <a:r>
              <a:rPr lang="fr-FR" sz="2400" smtClean="0">
                <a:solidFill>
                  <a:srgbClr val="008000"/>
                </a:solidFill>
              </a:rPr>
              <a:t>dès le début de l</a:t>
            </a:r>
            <a:r>
              <a:rPr lang="fr-FR" altLang="fr-FR" sz="2400" smtClean="0">
                <a:solidFill>
                  <a:srgbClr val="008000"/>
                </a:solidFill>
              </a:rPr>
              <a:t>’</a:t>
            </a:r>
            <a:r>
              <a:rPr lang="fr-FR" sz="2400" smtClean="0">
                <a:solidFill>
                  <a:srgbClr val="008000"/>
                </a:solidFill>
              </a:rPr>
              <a:t>Association freudienne</a:t>
            </a:r>
          </a:p>
        </p:txBody>
      </p:sp>
      <p:sp>
        <p:nvSpPr>
          <p:cNvPr id="40962" name="Espace réservé du contenu 2"/>
          <p:cNvSpPr>
            <a:spLocks noGrp="1"/>
          </p:cNvSpPr>
          <p:nvPr>
            <p:ph idx="1"/>
          </p:nvPr>
        </p:nvSpPr>
        <p:spPr>
          <a:xfrm>
            <a:off x="1209675" y="2133600"/>
            <a:ext cx="6896100" cy="4032250"/>
          </a:xfrm>
        </p:spPr>
        <p:txBody>
          <a:bodyPr/>
          <a:lstStyle/>
          <a:p>
            <a:pPr marL="0" indent="0" eaLnBrk="1" hangingPunct="1">
              <a:buFont typeface="Arial" pitchFamily="34" charset="0"/>
              <a:buNone/>
            </a:pPr>
            <a:r>
              <a:rPr lang="fr-FR" sz="2400" smtClean="0">
                <a:solidFill>
                  <a:srgbClr val="FF0000"/>
                </a:solidFill>
              </a:rPr>
              <a:t>Alfred Adler </a:t>
            </a:r>
            <a:r>
              <a:rPr lang="fr-FR" sz="2400" smtClean="0"/>
              <a:t>: rupture en 1911</a:t>
            </a:r>
          </a:p>
          <a:p>
            <a:pPr marL="0" indent="0">
              <a:buFont typeface="Arial" pitchFamily="34" charset="0"/>
              <a:buNone/>
            </a:pPr>
            <a:r>
              <a:rPr lang="fr-FR" sz="2400" smtClean="0"/>
              <a:t>	crée la </a:t>
            </a:r>
            <a:r>
              <a:rPr lang="fr-FR" sz="2400" i="1" smtClean="0"/>
              <a:t>Société pour la psychanalyse </a:t>
            </a:r>
            <a:r>
              <a:rPr lang="fr-FR" sz="2400" i="1" smtClean="0">
                <a:solidFill>
                  <a:srgbClr val="0000FF"/>
                </a:solidFill>
              </a:rPr>
              <a:t>libre</a:t>
            </a:r>
            <a:r>
              <a:rPr lang="fr-FR" sz="2400" smtClean="0">
                <a:solidFill>
                  <a:srgbClr val="0000FF"/>
                </a:solidFill>
              </a:rPr>
              <a:t> </a:t>
            </a:r>
            <a:endParaRPr lang="fr-BE" sz="2400" smtClean="0">
              <a:solidFill>
                <a:srgbClr val="0000FF"/>
              </a:solidFill>
            </a:endParaRPr>
          </a:p>
          <a:p>
            <a:pPr marL="0" indent="0">
              <a:buFont typeface="Arial" pitchFamily="34" charset="0"/>
              <a:buNone/>
            </a:pPr>
            <a:r>
              <a:rPr lang="fr-FR" sz="2400" smtClean="0"/>
              <a:t>	ensuite la </a:t>
            </a:r>
            <a:r>
              <a:rPr lang="fr-FR" sz="2400" i="1" smtClean="0"/>
              <a:t>Société pour la </a:t>
            </a:r>
            <a:r>
              <a:rPr lang="fr-FR" sz="2400" i="1" smtClean="0">
                <a:solidFill>
                  <a:srgbClr val="0000FF"/>
                </a:solidFill>
              </a:rPr>
              <a:t>psychologie individuelle</a:t>
            </a:r>
            <a:endParaRPr lang="fr-BE" sz="2400" smtClean="0">
              <a:solidFill>
                <a:srgbClr val="0000FF"/>
              </a:solidFill>
            </a:endParaRPr>
          </a:p>
          <a:p>
            <a:pPr marL="0" indent="0" eaLnBrk="1" hangingPunct="1">
              <a:buFont typeface="Arial" pitchFamily="34" charset="0"/>
              <a:buNone/>
            </a:pPr>
            <a:r>
              <a:rPr lang="fr-FR" sz="2400" smtClean="0">
                <a:solidFill>
                  <a:srgbClr val="FF0000"/>
                </a:solidFill>
              </a:rPr>
              <a:t>Wilhelm Stekel </a:t>
            </a:r>
            <a:r>
              <a:rPr lang="fr-FR" sz="2400" smtClean="0"/>
              <a:t>: rupture en 1912</a:t>
            </a:r>
          </a:p>
          <a:p>
            <a:pPr marL="0" indent="0" eaLnBrk="1" hangingPunct="1">
              <a:buFont typeface="Arial" pitchFamily="34" charset="0"/>
              <a:buNone/>
            </a:pPr>
            <a:r>
              <a:rPr lang="fr-FR" sz="2400" smtClean="0"/>
              <a:t>	crée l'Institut de </a:t>
            </a:r>
            <a:r>
              <a:rPr lang="fr-FR" sz="2400" i="1" smtClean="0">
                <a:solidFill>
                  <a:srgbClr val="0000FF"/>
                </a:solidFill>
              </a:rPr>
              <a:t>psychanalyse active</a:t>
            </a:r>
          </a:p>
          <a:p>
            <a:pPr marL="0" indent="0" eaLnBrk="1" hangingPunct="1">
              <a:buFont typeface="Arial" pitchFamily="34" charset="0"/>
              <a:buNone/>
            </a:pPr>
            <a:r>
              <a:rPr lang="fr-FR" sz="2400" smtClean="0">
                <a:solidFill>
                  <a:srgbClr val="FF0000"/>
                </a:solidFill>
              </a:rPr>
              <a:t>Carl G. Jung </a:t>
            </a:r>
            <a:r>
              <a:rPr lang="fr-FR" sz="2400" smtClean="0"/>
              <a:t>: rupture en 1913</a:t>
            </a:r>
          </a:p>
          <a:p>
            <a:pPr marL="0" indent="0" eaLnBrk="1" hangingPunct="1">
              <a:buFont typeface="Arial" pitchFamily="34" charset="0"/>
              <a:buNone/>
            </a:pPr>
            <a:r>
              <a:rPr lang="fr-FR" sz="2400" smtClean="0"/>
              <a:t>	École de psychanalyse de Zurich (1914)</a:t>
            </a:r>
          </a:p>
          <a:p>
            <a:pPr marL="0" indent="0" eaLnBrk="1" hangingPunct="1">
              <a:buFont typeface="Arial" pitchFamily="34" charset="0"/>
              <a:buNone/>
            </a:pPr>
            <a:r>
              <a:rPr lang="fr-FR" sz="2400" smtClean="0"/>
              <a:t>	Association de </a:t>
            </a:r>
            <a:r>
              <a:rPr lang="fr-FR" sz="2400" i="1" smtClean="0">
                <a:solidFill>
                  <a:srgbClr val="0000FF"/>
                </a:solidFill>
              </a:rPr>
              <a:t>psychologie analytique </a:t>
            </a:r>
            <a:r>
              <a:rPr lang="fr-FR" sz="2400" smtClean="0"/>
              <a:t>(1914)</a:t>
            </a:r>
          </a:p>
          <a:p>
            <a:pPr marL="0" indent="0" eaLnBrk="1" hangingPunct="1">
              <a:buFont typeface="Arial" pitchFamily="34" charset="0"/>
              <a:buNone/>
            </a:pPr>
            <a:endParaRPr lang="fr-FR" sz="240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itre 2"/>
          <p:cNvSpPr>
            <a:spLocks noGrp="1"/>
          </p:cNvSpPr>
          <p:nvPr>
            <p:ph type="title"/>
          </p:nvPr>
        </p:nvSpPr>
        <p:spPr>
          <a:xfrm>
            <a:off x="457200" y="438150"/>
            <a:ext cx="8229600" cy="1482725"/>
          </a:xfrm>
        </p:spPr>
        <p:txBody>
          <a:bodyPr/>
          <a:lstStyle/>
          <a:p>
            <a:pPr eaLnBrk="1" hangingPunct="1">
              <a:lnSpc>
                <a:spcPct val="90000"/>
              </a:lnSpc>
            </a:pPr>
            <a:r>
              <a:rPr lang="fr-FR" sz="2800" smtClean="0"/>
              <a:t>Carl Gustav </a:t>
            </a:r>
            <a:r>
              <a:rPr lang="fr-FR" sz="2800" b="1" smtClean="0"/>
              <a:t>JUNG</a:t>
            </a:r>
            <a:r>
              <a:rPr lang="fr-FR" sz="2800" smtClean="0"/>
              <a:t> (1875-1961)</a:t>
            </a:r>
            <a:br>
              <a:rPr lang="fr-FR" sz="2800" smtClean="0"/>
            </a:br>
            <a:r>
              <a:rPr lang="fr-FR" sz="2800" smtClean="0"/>
              <a:t>conçoit en 1912 </a:t>
            </a:r>
            <a:r>
              <a:rPr lang="fr-FR" sz="2800" smtClean="0">
                <a:solidFill>
                  <a:srgbClr val="FF0000"/>
                </a:solidFill>
              </a:rPr>
              <a:t>l</a:t>
            </a:r>
            <a:r>
              <a:rPr lang="fr-FR" altLang="fr-FR" sz="2800" smtClean="0">
                <a:solidFill>
                  <a:srgbClr val="FF0000"/>
                </a:solidFill>
              </a:rPr>
              <a:t>’</a:t>
            </a:r>
            <a:r>
              <a:rPr lang="fr-FR" sz="2800" smtClean="0">
                <a:solidFill>
                  <a:srgbClr val="FF0000"/>
                </a:solidFill>
              </a:rPr>
              <a:t>analyse didactique</a:t>
            </a:r>
            <a:br>
              <a:rPr lang="fr-FR" sz="2800" smtClean="0">
                <a:solidFill>
                  <a:srgbClr val="FF0000"/>
                </a:solidFill>
              </a:rPr>
            </a:br>
            <a:r>
              <a:rPr lang="fr-FR" sz="2800" smtClean="0"/>
              <a:t>comme moyen de dépasser les conflits d</a:t>
            </a:r>
            <a:r>
              <a:rPr lang="fr-FR" altLang="fr-FR" sz="2800" smtClean="0"/>
              <a:t>’</a:t>
            </a:r>
            <a:r>
              <a:rPr lang="fr-FR" sz="2800" smtClean="0"/>
              <a:t>interprétation</a:t>
            </a:r>
          </a:p>
        </p:txBody>
      </p:sp>
      <p:pic>
        <p:nvPicPr>
          <p:cNvPr id="41986" name="Espace réservé du contenu 4" descr="jung.jpg"/>
          <p:cNvPicPr>
            <a:picLocks noGrp="1" noChangeAspect="1"/>
          </p:cNvPicPr>
          <p:nvPr>
            <p:ph idx="1"/>
          </p:nvPr>
        </p:nvPicPr>
        <p:blipFill>
          <a:blip r:embed="rId2"/>
          <a:srcRect l="-75755" r="-75755"/>
          <a:stretch>
            <a:fillRect/>
          </a:stretch>
        </p:blipFill>
        <p:spPr>
          <a:xfrm>
            <a:off x="457200" y="2322513"/>
            <a:ext cx="8229600" cy="4451350"/>
          </a:xfrm>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re 1"/>
          <p:cNvSpPr>
            <a:spLocks noGrp="1"/>
          </p:cNvSpPr>
          <p:nvPr>
            <p:ph type="title"/>
          </p:nvPr>
        </p:nvSpPr>
        <p:spPr>
          <a:xfrm>
            <a:off x="342900" y="549275"/>
            <a:ext cx="8229600" cy="1098550"/>
          </a:xfrm>
        </p:spPr>
        <p:txBody>
          <a:bodyPr/>
          <a:lstStyle/>
          <a:p>
            <a:r>
              <a:rPr lang="fr-FR" altLang="ja-JP" sz="2800" smtClean="0">
                <a:solidFill>
                  <a:srgbClr val="0000FF"/>
                </a:solidFill>
              </a:rPr>
              <a:t>Freud refuse l’analyse didactique</a:t>
            </a:r>
            <a:br>
              <a:rPr lang="fr-FR" altLang="ja-JP" sz="2800" smtClean="0">
                <a:solidFill>
                  <a:srgbClr val="0000FF"/>
                </a:solidFill>
              </a:rPr>
            </a:br>
            <a:r>
              <a:rPr lang="fr-FR" altLang="ja-JP" sz="2800" smtClean="0">
                <a:solidFill>
                  <a:srgbClr val="0000FF"/>
                </a:solidFill>
              </a:rPr>
              <a:t>prétextant qu’il s’est analysé lui-même</a:t>
            </a:r>
            <a:br>
              <a:rPr lang="fr-FR" altLang="ja-JP" sz="2800" smtClean="0">
                <a:solidFill>
                  <a:srgbClr val="0000FF"/>
                </a:solidFill>
              </a:rPr>
            </a:br>
            <a:endParaRPr lang="fr-FR" sz="2800" smtClean="0">
              <a:solidFill>
                <a:srgbClr val="0000FF"/>
              </a:solidFill>
            </a:endParaRPr>
          </a:p>
        </p:txBody>
      </p:sp>
      <p:sp>
        <p:nvSpPr>
          <p:cNvPr id="3" name="Espace réservé du contenu 2"/>
          <p:cNvSpPr>
            <a:spLocks noGrp="1"/>
          </p:cNvSpPr>
          <p:nvPr>
            <p:ph idx="1"/>
          </p:nvPr>
        </p:nvSpPr>
        <p:spPr>
          <a:xfrm>
            <a:off x="776288" y="1647825"/>
            <a:ext cx="7493000" cy="4873625"/>
          </a:xfrm>
        </p:spPr>
        <p:txBody>
          <a:bodyPr>
            <a:normAutofit/>
          </a:bodyPr>
          <a:lstStyle/>
          <a:p>
            <a:pPr marL="0" indent="0" algn="just" eaLnBrk="1" hangingPunct="1">
              <a:lnSpc>
                <a:spcPct val="80000"/>
              </a:lnSpc>
              <a:buFont typeface="Arial" pitchFamily="34" charset="0"/>
              <a:buNone/>
            </a:pPr>
            <a:r>
              <a:rPr lang="fr-FR" sz="2200" smtClean="0"/>
              <a:t>Les faits révélés dans les lettres à Fliess:</a:t>
            </a:r>
          </a:p>
          <a:p>
            <a:pPr marL="0" indent="0" algn="just" eaLnBrk="1" hangingPunct="1">
              <a:lnSpc>
                <a:spcPct val="80000"/>
              </a:lnSpc>
              <a:buFont typeface="Arial" pitchFamily="34" charset="0"/>
              <a:buNone/>
            </a:pPr>
            <a:endParaRPr lang="fr-FR" sz="2200" smtClean="0"/>
          </a:p>
          <a:p>
            <a:pPr marL="0" indent="0" algn="just" eaLnBrk="1" hangingPunct="1">
              <a:lnSpc>
                <a:spcPct val="80000"/>
              </a:lnSpc>
              <a:buFont typeface="Arial" pitchFamily="34" charset="0"/>
              <a:buNone/>
            </a:pPr>
            <a:r>
              <a:rPr lang="fr-FR" sz="2200" smtClean="0"/>
              <a:t>Le 14 août 1897, Freud écrit à Fliess </a:t>
            </a:r>
          </a:p>
          <a:p>
            <a:pPr marL="0" indent="0" algn="just" eaLnBrk="1" hangingPunct="1">
              <a:lnSpc>
                <a:spcPct val="80000"/>
              </a:lnSpc>
              <a:buFont typeface="Arial" pitchFamily="34" charset="0"/>
              <a:buNone/>
            </a:pPr>
            <a:r>
              <a:rPr lang="fr-FR" sz="2200" smtClean="0"/>
              <a:t>	qu</a:t>
            </a:r>
            <a:r>
              <a:rPr lang="fr-FR" altLang="fr-FR" sz="2200" smtClean="0"/>
              <a:t>’</a:t>
            </a:r>
            <a:r>
              <a:rPr lang="fr-FR" sz="2200" smtClean="0"/>
              <a:t>il est préoccupé par </a:t>
            </a:r>
            <a:r>
              <a:rPr lang="fr-FR" altLang="fr-FR" sz="2200" smtClean="0"/>
              <a:t>“</a:t>
            </a:r>
            <a:r>
              <a:rPr lang="fr-FR" sz="2200" smtClean="0"/>
              <a:t>ma petite </a:t>
            </a:r>
            <a:r>
              <a:rPr lang="fr-FR" sz="2200" smtClean="0">
                <a:solidFill>
                  <a:srgbClr val="0000FF"/>
                </a:solidFill>
              </a:rPr>
              <a:t>hystérie</a:t>
            </a:r>
            <a:r>
              <a:rPr lang="fr-FR" altLang="fr-FR" sz="2200" smtClean="0"/>
              <a:t>”</a:t>
            </a:r>
            <a:r>
              <a:rPr lang="fr-FR" sz="2200" smtClean="0"/>
              <a:t> </a:t>
            </a:r>
          </a:p>
          <a:p>
            <a:pPr marL="0" indent="0" algn="just" eaLnBrk="1" hangingPunct="1">
              <a:lnSpc>
                <a:spcPct val="80000"/>
              </a:lnSpc>
              <a:buFont typeface="Arial" pitchFamily="34" charset="0"/>
              <a:buNone/>
            </a:pPr>
            <a:r>
              <a:rPr lang="fr-FR" sz="2200" smtClean="0"/>
              <a:t>	[des états de dépressivité qui l</a:t>
            </a:r>
            <a:r>
              <a:rPr lang="fr-FR" altLang="fr-FR" sz="2200" smtClean="0"/>
              <a:t>’</a:t>
            </a:r>
            <a:r>
              <a:rPr lang="fr-FR" sz="2200" smtClean="0"/>
              <a:t>empêchent de travailler] </a:t>
            </a:r>
          </a:p>
          <a:p>
            <a:pPr marL="0" indent="0" algn="just" eaLnBrk="1" hangingPunct="1">
              <a:lnSpc>
                <a:spcPct val="80000"/>
              </a:lnSpc>
              <a:buFont typeface="Arial" pitchFamily="34" charset="0"/>
              <a:buNone/>
            </a:pPr>
            <a:r>
              <a:rPr lang="fr-FR" sz="2200" smtClean="0"/>
              <a:t>	et qu</a:t>
            </a:r>
            <a:r>
              <a:rPr lang="fr-FR" altLang="fr-FR" sz="2200" smtClean="0"/>
              <a:t>’</a:t>
            </a:r>
            <a:r>
              <a:rPr lang="fr-FR" sz="2200" smtClean="0"/>
              <a:t>il essaie d</a:t>
            </a:r>
            <a:r>
              <a:rPr lang="fr-FR" altLang="fr-FR" sz="2200" smtClean="0"/>
              <a:t>’</a:t>
            </a:r>
            <a:r>
              <a:rPr lang="fr-FR" sz="2200" smtClean="0"/>
              <a:t>en trouver les raisons.</a:t>
            </a:r>
          </a:p>
          <a:p>
            <a:pPr marL="0" indent="0" algn="just">
              <a:lnSpc>
                <a:spcPct val="80000"/>
              </a:lnSpc>
            </a:pPr>
            <a:endParaRPr lang="fr-FR" sz="2200" smtClean="0"/>
          </a:p>
          <a:p>
            <a:pPr marL="0" indent="0" algn="just">
              <a:lnSpc>
                <a:spcPct val="80000"/>
              </a:lnSpc>
              <a:buFont typeface="Arial" pitchFamily="34" charset="0"/>
              <a:buNone/>
            </a:pPr>
            <a:r>
              <a:rPr lang="fr-FR" sz="2200" smtClean="0">
                <a:solidFill>
                  <a:srgbClr val="0000FF"/>
                </a:solidFill>
              </a:rPr>
              <a:t>En octobre </a:t>
            </a:r>
            <a:r>
              <a:rPr lang="fr-FR" sz="2200" smtClean="0"/>
              <a:t>il écrit qu</a:t>
            </a:r>
            <a:r>
              <a:rPr lang="fr-FR" altLang="fr-FR" sz="2200" smtClean="0"/>
              <a:t>’</a:t>
            </a:r>
            <a:r>
              <a:rPr lang="fr-FR" sz="2200" smtClean="0"/>
              <a:t>il commence à s</a:t>
            </a:r>
            <a:r>
              <a:rPr lang="fr-FR" altLang="fr-FR" sz="2200" smtClean="0"/>
              <a:t>’</a:t>
            </a:r>
            <a:r>
              <a:rPr lang="fr-FR" sz="2200" smtClean="0"/>
              <a:t>analyser </a:t>
            </a:r>
          </a:p>
          <a:p>
            <a:pPr marL="0" indent="0" algn="just">
              <a:lnSpc>
                <a:spcPct val="80000"/>
              </a:lnSpc>
              <a:buFont typeface="Arial" pitchFamily="34" charset="0"/>
              <a:buNone/>
            </a:pPr>
            <a:r>
              <a:rPr lang="fr-FR" sz="2200" smtClean="0"/>
              <a:t>	(surtout grâce à ses rêves).</a:t>
            </a:r>
          </a:p>
          <a:p>
            <a:pPr marL="0" indent="0" algn="just">
              <a:lnSpc>
                <a:spcPct val="80000"/>
              </a:lnSpc>
            </a:pPr>
            <a:endParaRPr lang="fr-FR" sz="2200" smtClean="0"/>
          </a:p>
          <a:p>
            <a:pPr marL="0" indent="0" algn="just">
              <a:lnSpc>
                <a:spcPct val="80000"/>
              </a:lnSpc>
              <a:buFont typeface="Arial" pitchFamily="34" charset="0"/>
              <a:buNone/>
            </a:pPr>
            <a:r>
              <a:rPr lang="fr-FR" sz="2200" smtClean="0"/>
              <a:t>Le</a:t>
            </a:r>
            <a:r>
              <a:rPr lang="fr-FR" sz="2200" smtClean="0">
                <a:solidFill>
                  <a:srgbClr val="FF0000"/>
                </a:solidFill>
              </a:rPr>
              <a:t> </a:t>
            </a:r>
            <a:r>
              <a:rPr lang="fr-FR" sz="2200" smtClean="0">
                <a:solidFill>
                  <a:srgbClr val="0000FF"/>
                </a:solidFill>
              </a:rPr>
              <a:t>14 novembre</a:t>
            </a:r>
            <a:r>
              <a:rPr lang="fr-FR" sz="2200" smtClean="0"/>
              <a:t>: </a:t>
            </a:r>
            <a:r>
              <a:rPr lang="fr-FR" altLang="fr-FR" sz="2200" smtClean="0"/>
              <a:t>“</a:t>
            </a:r>
            <a:r>
              <a:rPr lang="fr-FR" altLang="ja-JP" sz="2200" smtClean="0"/>
              <a:t>Mon auto-analyse reste interrompue. J'ai compris pourquoi. Je ne peux m'analyser moi-même qu'avec des connaissances objectivement acquises (comme un étranger), </a:t>
            </a:r>
            <a:r>
              <a:rPr lang="fr-FR" altLang="ja-JP" sz="2200" smtClean="0">
                <a:solidFill>
                  <a:srgbClr val="FF0000"/>
                </a:solidFill>
              </a:rPr>
              <a:t>l</a:t>
            </a:r>
            <a:r>
              <a:rPr lang="fr-FR" altLang="fr-FR" sz="2200" smtClean="0">
                <a:solidFill>
                  <a:srgbClr val="FF0000"/>
                </a:solidFill>
              </a:rPr>
              <a:t>’</a:t>
            </a:r>
            <a:r>
              <a:rPr lang="fr-FR" altLang="ja-JP" sz="2200" smtClean="0">
                <a:solidFill>
                  <a:srgbClr val="FF0000"/>
                </a:solidFill>
              </a:rPr>
              <a:t>autoanalyse proprement dite est impossible</a:t>
            </a:r>
            <a:r>
              <a:rPr lang="fr-FR" altLang="ja-JP" sz="2200" smtClean="0"/>
              <a:t>.</a:t>
            </a:r>
            <a:r>
              <a:rPr lang="fr-FR" altLang="fr-FR" sz="2200" smtClean="0"/>
              <a:t>”</a:t>
            </a:r>
            <a:endParaRPr lang="fr-FR" altLang="ja-JP" sz="2200" i="1" smtClean="0"/>
          </a:p>
          <a:p>
            <a:pPr marL="0" indent="0">
              <a:lnSpc>
                <a:spcPct val="80000"/>
              </a:lnSpc>
              <a:buFont typeface="Arial" pitchFamily="34" charset="0"/>
              <a:buNone/>
            </a:pPr>
            <a:endParaRPr lang="fr-FR" sz="2200"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re 6"/>
          <p:cNvSpPr>
            <a:spLocks noGrp="1"/>
          </p:cNvSpPr>
          <p:nvPr>
            <p:ph type="title"/>
          </p:nvPr>
        </p:nvSpPr>
        <p:spPr>
          <a:xfrm>
            <a:off x="457200" y="481013"/>
            <a:ext cx="8229600" cy="1201737"/>
          </a:xfrm>
        </p:spPr>
        <p:txBody>
          <a:bodyPr/>
          <a:lstStyle/>
          <a:p>
            <a:pPr eaLnBrk="1" hangingPunct="1"/>
            <a:r>
              <a:rPr lang="fr-FR" sz="2800" smtClean="0">
                <a:solidFill>
                  <a:srgbClr val="0000FF"/>
                </a:solidFill>
              </a:rPr>
              <a:t>Les accusations mutuelles de « résistances » </a:t>
            </a:r>
            <a:br>
              <a:rPr lang="fr-FR" sz="2800" smtClean="0">
                <a:solidFill>
                  <a:srgbClr val="0000FF"/>
                </a:solidFill>
              </a:rPr>
            </a:br>
            <a:r>
              <a:rPr lang="fr-FR" sz="2800" smtClean="0">
                <a:solidFill>
                  <a:srgbClr val="0000FF"/>
                </a:solidFill>
              </a:rPr>
              <a:t>et de « névrose »</a:t>
            </a:r>
            <a:endParaRPr lang="fr-BE" sz="2800" smtClean="0">
              <a:solidFill>
                <a:srgbClr val="0000FF"/>
              </a:solidFill>
            </a:endParaRPr>
          </a:p>
        </p:txBody>
      </p:sp>
      <p:sp>
        <p:nvSpPr>
          <p:cNvPr id="8" name="Espace réservé du contenu 7"/>
          <p:cNvSpPr>
            <a:spLocks noGrp="1"/>
          </p:cNvSpPr>
          <p:nvPr>
            <p:ph idx="1"/>
          </p:nvPr>
        </p:nvSpPr>
        <p:spPr>
          <a:xfrm>
            <a:off x="1016000" y="1814513"/>
            <a:ext cx="7135813" cy="4567237"/>
          </a:xfrm>
        </p:spPr>
        <p:txBody>
          <a:bodyPr>
            <a:normAutofit/>
          </a:bodyPr>
          <a:lstStyle/>
          <a:p>
            <a:pPr marL="0" indent="0" eaLnBrk="1" hangingPunct="1">
              <a:lnSpc>
                <a:spcPct val="80000"/>
              </a:lnSpc>
              <a:buFont typeface="Arial" pitchFamily="34" charset="0"/>
              <a:buNone/>
            </a:pPr>
            <a:endParaRPr lang="fr-FR" sz="1700" smtClean="0"/>
          </a:p>
          <a:p>
            <a:pPr marL="0" indent="0" eaLnBrk="1" hangingPunct="1">
              <a:buFont typeface="Arial" pitchFamily="34" charset="0"/>
              <a:buNone/>
            </a:pPr>
            <a:r>
              <a:rPr lang="fr-FR" sz="1900" smtClean="0"/>
              <a:t>Après que Freud ait qualifié Jung de « névrosé », celui-ci réplique, le18 décembre 1912 :</a:t>
            </a:r>
          </a:p>
          <a:p>
            <a:pPr marL="0" indent="0" eaLnBrk="1" hangingPunct="1">
              <a:lnSpc>
                <a:spcPct val="80000"/>
              </a:lnSpc>
              <a:buFont typeface="Arial" pitchFamily="34" charset="0"/>
              <a:buNone/>
            </a:pPr>
            <a:endParaRPr lang="fr-BE" sz="2000" smtClean="0"/>
          </a:p>
          <a:p>
            <a:pPr marL="0" indent="0" algn="just" eaLnBrk="1" hangingPunct="1">
              <a:buFont typeface="Arial" pitchFamily="34" charset="0"/>
              <a:buNone/>
            </a:pPr>
            <a:r>
              <a:rPr lang="fr-FR" sz="2000" smtClean="0">
                <a:solidFill>
                  <a:srgbClr val="3366FF"/>
                </a:solidFill>
              </a:rPr>
              <a:t>« </a:t>
            </a:r>
            <a:r>
              <a:rPr lang="fr-FR" sz="2000" smtClean="0">
                <a:solidFill>
                  <a:srgbClr val="FF0000"/>
                </a:solidFill>
              </a:rPr>
              <a:t>Je ne suis en effet pas névrosé du tout </a:t>
            </a:r>
            <a:r>
              <a:rPr lang="fr-FR" sz="2000" smtClean="0">
                <a:solidFill>
                  <a:srgbClr val="3366FF"/>
                </a:solidFill>
              </a:rPr>
              <a:t>— bien heureux !</a:t>
            </a:r>
            <a:br>
              <a:rPr lang="fr-FR" sz="2000" smtClean="0">
                <a:solidFill>
                  <a:srgbClr val="3366FF"/>
                </a:solidFill>
              </a:rPr>
            </a:br>
            <a:r>
              <a:rPr lang="fr-FR" sz="2000" smtClean="0">
                <a:solidFill>
                  <a:srgbClr val="FF0000"/>
                </a:solidFill>
              </a:rPr>
              <a:t>Je me suis en effet fait analyser </a:t>
            </a:r>
            <a:r>
              <a:rPr lang="fr-FR" sz="2000" i="1" smtClean="0">
                <a:solidFill>
                  <a:srgbClr val="FF0000"/>
                </a:solidFill>
              </a:rPr>
              <a:t>lege artis</a:t>
            </a:r>
            <a:r>
              <a:rPr lang="fr-FR" sz="2000" smtClean="0">
                <a:solidFill>
                  <a:srgbClr val="FF0000"/>
                </a:solidFill>
              </a:rPr>
              <a:t> </a:t>
            </a:r>
            <a:r>
              <a:rPr lang="fr-FR" sz="2000" smtClean="0">
                <a:solidFill>
                  <a:srgbClr val="3366FF"/>
                </a:solidFill>
              </a:rPr>
              <a:t>et tout humblement, ce qui m'a fort bien convenu. Vous savez bien jusqu'où peut aller le patient dans son auto-analyse, il ne sort pas de sa névrose — comme vous. […] Aimez-vous donc à ce point les névrosés que vous êtes toujours entièrement d'accord avec vous-même ? »</a:t>
            </a:r>
            <a:endParaRPr lang="fr-BE" sz="2000" smtClean="0">
              <a:solidFill>
                <a:srgbClr val="3366FF"/>
              </a:solidFill>
            </a:endParaRPr>
          </a:p>
          <a:p>
            <a:pPr marL="0" indent="0" eaLnBrk="1" hangingPunct="1">
              <a:lnSpc>
                <a:spcPct val="80000"/>
              </a:lnSpc>
              <a:buFont typeface="Arial" pitchFamily="34" charset="0"/>
              <a:buNone/>
            </a:pPr>
            <a:endParaRPr lang="fr-BE" sz="2400" smtClean="0"/>
          </a:p>
          <a:p>
            <a:pPr marL="0" indent="0" eaLnBrk="1" hangingPunct="1">
              <a:lnSpc>
                <a:spcPct val="80000"/>
              </a:lnSpc>
              <a:buFont typeface="Arial" pitchFamily="34" charset="0"/>
              <a:buNone/>
            </a:pPr>
            <a:r>
              <a:rPr lang="fr-FR" sz="1500" smtClean="0"/>
              <a:t>		Pour la correspondance relative aux dissensions et la rupture:</a:t>
            </a:r>
          </a:p>
          <a:p>
            <a:pPr marL="0" indent="0" eaLnBrk="1" hangingPunct="1">
              <a:lnSpc>
                <a:spcPct val="80000"/>
              </a:lnSpc>
              <a:buFont typeface="Arial" pitchFamily="34" charset="0"/>
              <a:buNone/>
            </a:pPr>
            <a:r>
              <a:rPr lang="fr-FR" sz="1500" smtClean="0"/>
              <a:t>		Google  =&gt;  EDPH2277 </a:t>
            </a:r>
          </a:p>
          <a:p>
            <a:pPr marL="0" indent="0" eaLnBrk="1" hangingPunct="1">
              <a:lnSpc>
                <a:spcPct val="80000"/>
              </a:lnSpc>
              <a:buFont typeface="Arial" pitchFamily="34" charset="0"/>
              <a:buNone/>
            </a:pPr>
            <a:r>
              <a:rPr lang="fr-FR" sz="1500" smtClean="0"/>
              <a:t>		Documents  =&gt;  </a:t>
            </a:r>
            <a:r>
              <a:rPr lang="fr-FR" sz="1500" smtClean="0">
                <a:solidFill>
                  <a:srgbClr val="008000"/>
                </a:solidFill>
              </a:rPr>
              <a:t>Jung.Freud.Dissensions.Rupture.pdf</a:t>
            </a:r>
            <a:endParaRPr lang="fr-BE" sz="1500" smtClean="0">
              <a:solidFill>
                <a:srgbClr val="008000"/>
              </a:solidFill>
            </a:endParaRPr>
          </a:p>
          <a:p>
            <a:pPr marL="0" indent="0" eaLnBrk="1" hangingPunct="1">
              <a:lnSpc>
                <a:spcPct val="80000"/>
              </a:lnSpc>
              <a:buFont typeface="Arial" pitchFamily="34" charset="0"/>
              <a:buNone/>
            </a:pPr>
            <a:endParaRPr lang="fr-FR" sz="2700"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itre 6"/>
          <p:cNvSpPr>
            <a:spLocks noGrp="1"/>
          </p:cNvSpPr>
          <p:nvPr>
            <p:ph type="title"/>
          </p:nvPr>
        </p:nvSpPr>
        <p:spPr>
          <a:xfrm>
            <a:off x="457200" y="320675"/>
            <a:ext cx="8229600" cy="1430338"/>
          </a:xfrm>
        </p:spPr>
        <p:txBody>
          <a:bodyPr/>
          <a:lstStyle/>
          <a:p>
            <a:pPr eaLnBrk="1" hangingPunct="1">
              <a:lnSpc>
                <a:spcPct val="110000"/>
              </a:lnSpc>
            </a:pPr>
            <a:r>
              <a:rPr lang="fr-FR" sz="2400" smtClean="0">
                <a:solidFill>
                  <a:srgbClr val="0000FF"/>
                </a:solidFill>
              </a:rPr>
              <a:t>La réponse freudienne aux objections:</a:t>
            </a:r>
            <a:br>
              <a:rPr lang="fr-FR" sz="2400" smtClean="0">
                <a:solidFill>
                  <a:srgbClr val="0000FF"/>
                </a:solidFill>
              </a:rPr>
            </a:br>
            <a:r>
              <a:rPr lang="fr-FR" sz="2400" smtClean="0">
                <a:solidFill>
                  <a:srgbClr val="0000FF"/>
                </a:solidFill>
              </a:rPr>
              <a:t>l</a:t>
            </a:r>
            <a:r>
              <a:rPr lang="fr-FR" altLang="fr-FR" sz="2400" smtClean="0">
                <a:solidFill>
                  <a:srgbClr val="0000FF"/>
                </a:solidFill>
              </a:rPr>
              <a:t>’</a:t>
            </a:r>
            <a:r>
              <a:rPr lang="fr-FR" sz="2400" smtClean="0">
                <a:solidFill>
                  <a:srgbClr val="0000FF"/>
                </a:solidFill>
              </a:rPr>
              <a:t>argument ad hominem</a:t>
            </a:r>
            <a:br>
              <a:rPr lang="fr-FR" sz="2400" smtClean="0">
                <a:solidFill>
                  <a:srgbClr val="0000FF"/>
                </a:solidFill>
              </a:rPr>
            </a:br>
            <a:r>
              <a:rPr lang="fr-FR" sz="2400" smtClean="0">
                <a:solidFill>
                  <a:srgbClr val="FF0000"/>
                </a:solidFill>
              </a:rPr>
              <a:t>la psychiatrisation</a:t>
            </a:r>
            <a:endParaRPr lang="fr-BE" sz="2400" smtClean="0">
              <a:solidFill>
                <a:srgbClr val="FF0000"/>
              </a:solidFill>
            </a:endParaRPr>
          </a:p>
        </p:txBody>
      </p:sp>
      <p:sp>
        <p:nvSpPr>
          <p:cNvPr id="46082" name="Espace réservé du contenu 7"/>
          <p:cNvSpPr>
            <a:spLocks noGrp="1"/>
          </p:cNvSpPr>
          <p:nvPr>
            <p:ph idx="1"/>
          </p:nvPr>
        </p:nvSpPr>
        <p:spPr>
          <a:xfrm>
            <a:off x="868363" y="1925638"/>
            <a:ext cx="7500937" cy="4826000"/>
          </a:xfrm>
        </p:spPr>
        <p:txBody>
          <a:bodyPr/>
          <a:lstStyle/>
          <a:p>
            <a:pPr marL="0" indent="0" eaLnBrk="1" hangingPunct="1">
              <a:buFont typeface="Arial" pitchFamily="34" charset="0"/>
              <a:buNone/>
            </a:pPr>
            <a:r>
              <a:rPr lang="fr-FR" sz="2000" smtClean="0"/>
              <a:t>• </a:t>
            </a:r>
            <a:r>
              <a:rPr lang="fr-FR" altLang="fr-FR" sz="2000" smtClean="0"/>
              <a:t>“</a:t>
            </a:r>
            <a:r>
              <a:rPr lang="fr-FR" altLang="ja-JP" sz="2000" smtClean="0">
                <a:solidFill>
                  <a:srgbClr val="008000"/>
                </a:solidFill>
              </a:rPr>
              <a:t>Stekel</a:t>
            </a:r>
            <a:r>
              <a:rPr lang="fr-FR" altLang="ja-JP" sz="2000" smtClean="0"/>
              <a:t> représente l'inconscient pervers, non corrigé ; </a:t>
            </a:r>
          </a:p>
          <a:p>
            <a:pPr marL="0" indent="0" eaLnBrk="1" hangingPunct="1">
              <a:buFont typeface="Arial" pitchFamily="34" charset="0"/>
              <a:buNone/>
            </a:pPr>
            <a:r>
              <a:rPr lang="fr-FR" altLang="ja-JP" sz="2000" smtClean="0">
                <a:solidFill>
                  <a:srgbClr val="008000"/>
                </a:solidFill>
              </a:rPr>
              <a:t>	Adler</a:t>
            </a:r>
            <a:r>
              <a:rPr lang="fr-FR" altLang="ja-JP" sz="2000" smtClean="0"/>
              <a:t>, le moi paranoïaque</a:t>
            </a:r>
            <a:r>
              <a:rPr lang="fr-FR" altLang="fr-FR" sz="2000" smtClean="0"/>
              <a:t>”</a:t>
            </a:r>
            <a:r>
              <a:rPr lang="fr-FR" altLang="ja-JP" sz="2000" smtClean="0"/>
              <a:t> (Lettre à Jung, 14-3-1911)</a:t>
            </a:r>
          </a:p>
          <a:p>
            <a:pPr marL="0" indent="0">
              <a:buFont typeface="Arial" pitchFamily="34" charset="0"/>
              <a:buNone/>
            </a:pPr>
            <a:r>
              <a:rPr lang="fr-FR" sz="2000" smtClean="0"/>
              <a:t>• </a:t>
            </a:r>
            <a:r>
              <a:rPr lang="fr-FR" altLang="fr-FR" sz="2000" smtClean="0"/>
              <a:t>“</a:t>
            </a:r>
            <a:r>
              <a:rPr lang="fr-FR" sz="2000" smtClean="0"/>
              <a:t>Après la honteuse défection d'Adler, un penseur doué mais un paranoïaque malfaisant, j'ai maintenant des problèmes avec notre ami </a:t>
            </a:r>
            <a:r>
              <a:rPr lang="fr-FR" sz="2000" smtClean="0">
                <a:solidFill>
                  <a:srgbClr val="008000"/>
                </a:solidFill>
              </a:rPr>
              <a:t>Jung</a:t>
            </a:r>
            <a:r>
              <a:rPr lang="fr-FR" sz="2000" smtClean="0"/>
              <a:t>, qui apparemment n'a pas surmonté sa névrose</a:t>
            </a:r>
            <a:r>
              <a:rPr lang="fr-FR" altLang="fr-FR" sz="2000" b="1" smtClean="0"/>
              <a:t>”</a:t>
            </a:r>
            <a:r>
              <a:rPr lang="fr-FR" altLang="ja-JP" sz="2000" smtClean="0"/>
              <a:t> (Lettre à Putnam, 20-8-1912)</a:t>
            </a:r>
          </a:p>
          <a:p>
            <a:pPr marL="0" indent="0">
              <a:buFont typeface="Arial" pitchFamily="34" charset="0"/>
              <a:buNone/>
            </a:pPr>
            <a:endParaRPr lang="fr-FR" sz="2000" smtClean="0"/>
          </a:p>
          <a:p>
            <a:pPr marL="0" indent="0">
              <a:buFont typeface="Arial" pitchFamily="34" charset="0"/>
              <a:buNone/>
            </a:pPr>
            <a:r>
              <a:rPr lang="fr-FR" sz="1800" smtClean="0"/>
              <a:t>Érich Fromm (psychanalyste culturaliste) : </a:t>
            </a:r>
          </a:p>
          <a:p>
            <a:pPr marL="0" indent="0">
              <a:buFont typeface="Arial" pitchFamily="34" charset="0"/>
              <a:buNone/>
            </a:pPr>
            <a:r>
              <a:rPr lang="fr-FR" sz="1800" smtClean="0"/>
              <a:t>« Les staliniens démolissent la réputation des opposants en les qualifiant d</a:t>
            </a:r>
            <a:r>
              <a:rPr lang="fr-FR" altLang="fr-FR" sz="1800" smtClean="0"/>
              <a:t>’</a:t>
            </a:r>
            <a:r>
              <a:rPr lang="fr-FR" sz="1800" smtClean="0"/>
              <a:t>espions et de traîtres. Les freudiens le font en les traitant de </a:t>
            </a:r>
            <a:r>
              <a:rPr lang="fr-FR" altLang="fr-FR" sz="1800" smtClean="0"/>
              <a:t>“</a:t>
            </a:r>
            <a:r>
              <a:rPr lang="fr-FR" sz="1800" smtClean="0"/>
              <a:t>malades mentaux</a:t>
            </a:r>
            <a:r>
              <a:rPr lang="fr-FR" altLang="fr-FR" sz="1800" smtClean="0"/>
              <a:t>”</a:t>
            </a:r>
            <a:r>
              <a:rPr lang="fr-FR" sz="1800" smtClean="0"/>
              <a:t> » </a:t>
            </a:r>
            <a:endParaRPr lang="fr-BE" sz="1800" smtClean="0"/>
          </a:p>
          <a:p>
            <a:pPr marL="0" indent="0" eaLnBrk="1" hangingPunct="1">
              <a:buFont typeface="Arial" pitchFamily="34" charset="0"/>
              <a:buNone/>
            </a:pPr>
            <a:endParaRPr lang="fr-FR" sz="2000" smtClean="0"/>
          </a:p>
          <a:p>
            <a:pPr marL="0" indent="0" eaLnBrk="1" hangingPunct="1">
              <a:buFont typeface="Arial" pitchFamily="34" charset="0"/>
              <a:buNone/>
            </a:pPr>
            <a:r>
              <a:rPr lang="fr-FR" sz="1600" smtClean="0"/>
              <a:t>Sur la psychiatrisation des opposants :</a:t>
            </a:r>
            <a:r>
              <a:rPr lang="fr-BE" sz="1600" smtClean="0"/>
              <a:t> </a:t>
            </a:r>
            <a:r>
              <a:rPr lang="fr-FR" sz="1600" smtClean="0"/>
              <a:t>J. Van Rillaer : </a:t>
            </a:r>
            <a:r>
              <a:rPr lang="fr-FR" altLang="fr-FR" sz="1600" smtClean="0"/>
              <a:t>“</a:t>
            </a:r>
            <a:r>
              <a:rPr lang="fr-FR" sz="1600" smtClean="0"/>
              <a:t>Les mécanismes de défense freudiens</a:t>
            </a:r>
            <a:r>
              <a:rPr lang="fr-FR" altLang="fr-FR" sz="1600" smtClean="0"/>
              <a:t>”</a:t>
            </a:r>
            <a:r>
              <a:rPr lang="fr-FR" sz="1600" smtClean="0"/>
              <a:t>  In Meyer, C. </a:t>
            </a:r>
            <a:r>
              <a:rPr lang="fr-FR" sz="1600" i="1" smtClean="0"/>
              <a:t>et al. </a:t>
            </a:r>
            <a:r>
              <a:rPr lang="fr-FR" sz="1600" smtClean="0"/>
              <a:t>(2005) </a:t>
            </a:r>
            <a:r>
              <a:rPr lang="fr-FR" sz="1600" i="1" smtClean="0"/>
              <a:t>Le livre noir de la psychanalyse</a:t>
            </a:r>
            <a:r>
              <a:rPr lang="fr-FR" sz="1600" smtClean="0"/>
              <a:t>. Les Arènes, p. 413-441.</a:t>
            </a:r>
          </a:p>
          <a:p>
            <a:pPr marL="0" indent="0" eaLnBrk="1" hangingPunct="1">
              <a:buFont typeface="Arial" pitchFamily="34" charset="0"/>
              <a:buNone/>
            </a:pPr>
            <a:endParaRPr lang="fr-BE" sz="2000"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itre 3"/>
          <p:cNvSpPr>
            <a:spLocks noGrp="1"/>
          </p:cNvSpPr>
          <p:nvPr>
            <p:ph type="title"/>
          </p:nvPr>
        </p:nvSpPr>
        <p:spPr>
          <a:xfrm>
            <a:off x="1792288" y="4440238"/>
            <a:ext cx="5486400" cy="1004887"/>
          </a:xfrm>
        </p:spPr>
        <p:txBody>
          <a:bodyPr/>
          <a:lstStyle/>
          <a:p>
            <a:pPr algn="ctr">
              <a:lnSpc>
                <a:spcPct val="110000"/>
              </a:lnSpc>
            </a:pPr>
            <a:r>
              <a:rPr lang="fr-FR" b="0" smtClean="0">
                <a:solidFill>
                  <a:srgbClr val="FF0000"/>
                </a:solidFill>
                <a:latin typeface="Geneva" charset="0"/>
              </a:rPr>
              <a:t>Le titre de </a:t>
            </a:r>
            <a:r>
              <a:rPr lang="fr-FR" altLang="fr-FR" b="0" smtClean="0">
                <a:solidFill>
                  <a:srgbClr val="FF0000"/>
                </a:solidFill>
                <a:latin typeface="Geneva" charset="0"/>
              </a:rPr>
              <a:t>“</a:t>
            </a:r>
            <a:r>
              <a:rPr lang="fr-FR" b="0" smtClean="0">
                <a:solidFill>
                  <a:srgbClr val="FF0000"/>
                </a:solidFill>
                <a:latin typeface="Geneva" charset="0"/>
              </a:rPr>
              <a:t>psychanalyste</a:t>
            </a:r>
            <a:r>
              <a:rPr lang="fr-FR" altLang="fr-FR" b="0" smtClean="0">
                <a:solidFill>
                  <a:srgbClr val="FF0000"/>
                </a:solidFill>
                <a:latin typeface="Geneva" charset="0"/>
              </a:rPr>
              <a:t>”</a:t>
            </a:r>
            <a:r>
              <a:rPr lang="fr-FR" b="0" smtClean="0">
                <a:solidFill>
                  <a:srgbClr val="FF0000"/>
                </a:solidFill>
                <a:latin typeface="Geneva" charset="0"/>
              </a:rPr>
              <a:t/>
            </a:r>
            <a:br>
              <a:rPr lang="fr-FR" b="0" smtClean="0">
                <a:solidFill>
                  <a:srgbClr val="FF0000"/>
                </a:solidFill>
                <a:latin typeface="Geneva" charset="0"/>
              </a:rPr>
            </a:br>
            <a:r>
              <a:rPr lang="fr-FR" b="0" smtClean="0">
                <a:solidFill>
                  <a:srgbClr val="FF0000"/>
                </a:solidFill>
                <a:latin typeface="Geneva" charset="0"/>
              </a:rPr>
              <a:t>n</a:t>
            </a:r>
            <a:r>
              <a:rPr lang="fr-FR" altLang="fr-FR" b="0" smtClean="0">
                <a:solidFill>
                  <a:srgbClr val="FF0000"/>
                </a:solidFill>
                <a:latin typeface="Geneva" charset="0"/>
              </a:rPr>
              <a:t>’</a:t>
            </a:r>
            <a:r>
              <a:rPr lang="fr-FR" b="0" smtClean="0">
                <a:solidFill>
                  <a:srgbClr val="FF0000"/>
                </a:solidFill>
                <a:latin typeface="Geneva" charset="0"/>
              </a:rPr>
              <a:t>est</a:t>
            </a:r>
            <a:r>
              <a:rPr lang="fr-FR" b="0" smtClean="0">
                <a:latin typeface="Geneva" charset="0"/>
              </a:rPr>
              <a:t> </a:t>
            </a:r>
            <a:r>
              <a:rPr lang="fr-FR" b="0" smtClean="0">
                <a:solidFill>
                  <a:srgbClr val="FF0000"/>
                </a:solidFill>
                <a:latin typeface="Geneva" charset="0"/>
              </a:rPr>
              <a:t>légalisé dans aucun pays</a:t>
            </a:r>
            <a:r>
              <a:rPr lang="fr-FR" b="0" smtClean="0">
                <a:latin typeface="Geneva" charset="0"/>
              </a:rPr>
              <a:t/>
            </a:r>
            <a:br>
              <a:rPr lang="fr-FR" b="0" smtClean="0">
                <a:latin typeface="Geneva" charset="0"/>
              </a:rPr>
            </a:br>
            <a:endParaRPr lang="fr-FR" b="0" smtClean="0">
              <a:latin typeface="Geneva" charset="0"/>
            </a:endParaRPr>
          </a:p>
        </p:txBody>
      </p:sp>
      <p:pic>
        <p:nvPicPr>
          <p:cNvPr id="47106" name="Espace réservé pour une image  6" descr="PK.Titre.png"/>
          <p:cNvPicPr>
            <a:picLocks noGrp="1" noChangeAspect="1"/>
          </p:cNvPicPr>
          <p:nvPr>
            <p:ph type="pic" idx="1"/>
          </p:nvPr>
        </p:nvPicPr>
        <p:blipFill>
          <a:blip r:embed="rId2"/>
          <a:srcRect t="-24100" b="-24100"/>
          <a:stretch>
            <a:fillRect/>
          </a:stretch>
        </p:blipFill>
        <p:spPr>
          <a:xfrm>
            <a:off x="588963" y="612775"/>
            <a:ext cx="7853362" cy="3522663"/>
          </a:xfrm>
        </p:spPr>
      </p:pic>
      <p:sp>
        <p:nvSpPr>
          <p:cNvPr id="47107" name="Espace réservé du texte 5"/>
          <p:cNvSpPr>
            <a:spLocks noGrp="1"/>
          </p:cNvSpPr>
          <p:nvPr>
            <p:ph type="body" sz="half" idx="2"/>
          </p:nvPr>
        </p:nvSpPr>
        <p:spPr>
          <a:xfrm>
            <a:off x="1046163" y="5367338"/>
            <a:ext cx="6899275" cy="804862"/>
          </a:xfrm>
        </p:spPr>
        <p:txBody>
          <a:bodyPr/>
          <a:lstStyle/>
          <a:p>
            <a:pPr algn="ctr">
              <a:lnSpc>
                <a:spcPct val="110000"/>
              </a:lnSpc>
            </a:pPr>
            <a:r>
              <a:rPr lang="fr-FR" sz="2000" smtClean="0"/>
              <a:t>Nous pouvons tous faire </a:t>
            </a:r>
            <a:br>
              <a:rPr lang="fr-FR" sz="2000" smtClean="0"/>
            </a:br>
            <a:r>
              <a:rPr lang="fr-FR" sz="2000" smtClean="0"/>
              <a:t>de l</a:t>
            </a:r>
            <a:r>
              <a:rPr lang="fr-FR" altLang="fr-FR" sz="2000" smtClean="0"/>
              <a:t>’“</a:t>
            </a:r>
            <a:r>
              <a:rPr lang="fr-FR" sz="2000" smtClean="0"/>
              <a:t>analyse psychologique</a:t>
            </a:r>
            <a:r>
              <a:rPr lang="fr-FR" altLang="fr-FR" sz="2000" smtClean="0"/>
              <a:t>”</a:t>
            </a:r>
            <a:r>
              <a:rPr lang="fr-FR" sz="2000" smtClean="0"/>
              <a:t> et de la </a:t>
            </a:r>
            <a:r>
              <a:rPr lang="fr-FR" altLang="fr-FR" sz="2000" smtClean="0"/>
              <a:t>“</a:t>
            </a:r>
            <a:r>
              <a:rPr lang="fr-FR" sz="2000" smtClean="0"/>
              <a:t>psychanalyse</a:t>
            </a:r>
            <a:r>
              <a:rPr lang="fr-FR" altLang="fr-FR" sz="2000" smtClean="0"/>
              <a:t>”</a:t>
            </a:r>
            <a:endParaRPr lang="fr-FR" sz="2000" smtClean="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Titre 1"/>
          <p:cNvSpPr>
            <a:spLocks noGrp="1"/>
          </p:cNvSpPr>
          <p:nvPr>
            <p:ph type="title"/>
          </p:nvPr>
        </p:nvSpPr>
        <p:spPr>
          <a:xfrm>
            <a:off x="868363" y="441325"/>
            <a:ext cx="7543800" cy="1028700"/>
          </a:xfrm>
          <a:solidFill>
            <a:schemeClr val="accent4">
              <a:lumMod val="40000"/>
              <a:lumOff val="60000"/>
            </a:schemeClr>
          </a:solidFill>
          <a:ln>
            <a:solidFill>
              <a:srgbClr val="4F81BD"/>
            </a:solidFill>
          </a:ln>
        </p:spPr>
        <p:txBody>
          <a:bodyPr>
            <a:normAutofit/>
          </a:bodyPr>
          <a:lstStyle/>
          <a:p>
            <a:pPr eaLnBrk="1" hangingPunct="1"/>
            <a:r>
              <a:rPr lang="fr-FR" sz="3200" smtClean="0">
                <a:solidFill>
                  <a:srgbClr val="FF0000"/>
                </a:solidFill>
              </a:rPr>
              <a:t>La méthode freudienne</a:t>
            </a:r>
          </a:p>
        </p:txBody>
      </p:sp>
      <p:sp>
        <p:nvSpPr>
          <p:cNvPr id="48130" name="Espace réservé du contenu 2"/>
          <p:cNvSpPr>
            <a:spLocks noGrp="1"/>
          </p:cNvSpPr>
          <p:nvPr>
            <p:ph idx="1"/>
          </p:nvPr>
        </p:nvSpPr>
        <p:spPr>
          <a:xfrm>
            <a:off x="868363" y="1738313"/>
            <a:ext cx="7894637" cy="4799012"/>
          </a:xfrm>
        </p:spPr>
        <p:txBody>
          <a:bodyPr/>
          <a:lstStyle/>
          <a:p>
            <a:pPr marL="0" indent="0" algn="just" eaLnBrk="1" hangingPunct="1">
              <a:buFont typeface="Arial" pitchFamily="34" charset="0"/>
              <a:buNone/>
            </a:pPr>
            <a:r>
              <a:rPr lang="fr-FR" sz="2400" smtClean="0"/>
              <a:t>• </a:t>
            </a:r>
            <a:r>
              <a:rPr lang="fr-FR" sz="2400" smtClean="0">
                <a:solidFill>
                  <a:srgbClr val="0000FF"/>
                </a:solidFill>
              </a:rPr>
              <a:t>L</a:t>
            </a:r>
            <a:r>
              <a:rPr lang="fr-FR" altLang="fr-FR" sz="2400" smtClean="0">
                <a:solidFill>
                  <a:srgbClr val="0000FF"/>
                </a:solidFill>
              </a:rPr>
              <a:t>’</a:t>
            </a:r>
            <a:r>
              <a:rPr lang="fr-FR" sz="2400" smtClean="0">
                <a:solidFill>
                  <a:srgbClr val="0000FF"/>
                </a:solidFill>
              </a:rPr>
              <a:t>analyste écoute </a:t>
            </a:r>
            <a:r>
              <a:rPr lang="fr-FR" altLang="fr-FR" sz="2400" smtClean="0"/>
              <a:t>“</a:t>
            </a:r>
            <a:r>
              <a:rPr lang="fr-FR" sz="2400" smtClean="0"/>
              <a:t>en état d</a:t>
            </a:r>
            <a:r>
              <a:rPr lang="fr-FR" altLang="fr-FR" sz="2400" smtClean="0"/>
              <a:t>’</a:t>
            </a:r>
            <a:r>
              <a:rPr lang="fr-FR" sz="2400" smtClean="0"/>
              <a:t>attention flottante</a:t>
            </a:r>
            <a:r>
              <a:rPr lang="fr-FR" altLang="fr-FR" sz="2400" smtClean="0"/>
              <a:t>”</a:t>
            </a:r>
            <a:r>
              <a:rPr lang="fr-FR" sz="2400" smtClean="0"/>
              <a:t> </a:t>
            </a:r>
          </a:p>
          <a:p>
            <a:pPr marL="0" indent="0" algn="just" eaLnBrk="1" hangingPunct="1">
              <a:buFont typeface="Arial" pitchFamily="34" charset="0"/>
              <a:buNone/>
            </a:pPr>
            <a:r>
              <a:rPr lang="fr-FR" sz="2400" smtClean="0"/>
              <a:t>	les </a:t>
            </a:r>
            <a:r>
              <a:rPr lang="fr-FR" altLang="fr-FR" sz="2400" smtClean="0"/>
              <a:t>“</a:t>
            </a:r>
            <a:r>
              <a:rPr lang="fr-FR" sz="2400" smtClean="0"/>
              <a:t>associations libres</a:t>
            </a:r>
            <a:r>
              <a:rPr lang="fr-FR" altLang="fr-FR" sz="2400" smtClean="0"/>
              <a:t>”</a:t>
            </a:r>
            <a:r>
              <a:rPr lang="fr-FR" sz="2400" smtClean="0"/>
              <a:t> de l</a:t>
            </a:r>
            <a:r>
              <a:rPr lang="fr-FR" altLang="fr-FR" sz="2400" smtClean="0"/>
              <a:t>’</a:t>
            </a:r>
            <a:r>
              <a:rPr lang="fr-FR" sz="2400" smtClean="0"/>
              <a:t>analysé couché sur un divan.</a:t>
            </a:r>
          </a:p>
          <a:p>
            <a:pPr marL="0" indent="0" algn="just" eaLnBrk="1" hangingPunct="1">
              <a:buFont typeface="Arial" pitchFamily="34" charset="0"/>
              <a:buNone/>
            </a:pPr>
            <a:r>
              <a:rPr lang="fr-FR" sz="2400" smtClean="0">
                <a:solidFill>
                  <a:srgbClr val="0000FF"/>
                </a:solidFill>
              </a:rPr>
              <a:t>Il </a:t>
            </a:r>
            <a:r>
              <a:rPr lang="fr-FR" altLang="fr-FR" sz="2400" smtClean="0">
                <a:solidFill>
                  <a:srgbClr val="0000FF"/>
                </a:solidFill>
              </a:rPr>
              <a:t>“</a:t>
            </a:r>
            <a:r>
              <a:rPr lang="fr-FR" sz="2400" smtClean="0">
                <a:solidFill>
                  <a:srgbClr val="0000FF"/>
                </a:solidFill>
              </a:rPr>
              <a:t>construit</a:t>
            </a:r>
            <a:r>
              <a:rPr lang="fr-FR" altLang="fr-FR" sz="2400" smtClean="0">
                <a:solidFill>
                  <a:srgbClr val="0000FF"/>
                </a:solidFill>
              </a:rPr>
              <a:t>”</a:t>
            </a:r>
            <a:r>
              <a:rPr lang="fr-FR" sz="2400" smtClean="0">
                <a:solidFill>
                  <a:srgbClr val="0000FF"/>
                </a:solidFill>
              </a:rPr>
              <a:t> des interprétations </a:t>
            </a:r>
            <a:r>
              <a:rPr lang="fr-FR" sz="2400" smtClean="0"/>
              <a:t>en se basant sur</a:t>
            </a:r>
            <a:endParaRPr lang="fr-BE" sz="2400" smtClean="0"/>
          </a:p>
          <a:p>
            <a:pPr marL="0" indent="0" algn="just" eaLnBrk="1" hangingPunct="1">
              <a:buFont typeface="Arial" pitchFamily="34" charset="0"/>
              <a:buNone/>
            </a:pPr>
            <a:r>
              <a:rPr lang="fr-BE" sz="2400" smtClean="0"/>
              <a:t>- des </a:t>
            </a:r>
            <a:r>
              <a:rPr lang="fr-BE" sz="2400" smtClean="0">
                <a:solidFill>
                  <a:srgbClr val="008000"/>
                </a:solidFill>
              </a:rPr>
              <a:t>souvenirs</a:t>
            </a:r>
            <a:r>
              <a:rPr lang="fr-BE" sz="2400" smtClean="0"/>
              <a:t> d</a:t>
            </a:r>
            <a:r>
              <a:rPr lang="fr-BE" altLang="fr-FR" sz="2400" smtClean="0"/>
              <a:t>’</a:t>
            </a:r>
            <a:r>
              <a:rPr lang="fr-BE" sz="2400" smtClean="0"/>
              <a:t>événements et de fantasmes</a:t>
            </a:r>
          </a:p>
          <a:p>
            <a:pPr marL="0" indent="0" algn="just" eaLnBrk="1" hangingPunct="1">
              <a:buFont typeface="Arial" pitchFamily="34" charset="0"/>
              <a:buNone/>
            </a:pPr>
            <a:r>
              <a:rPr lang="fr-FR" sz="2400" smtClean="0"/>
              <a:t>- le décodage de </a:t>
            </a:r>
            <a:r>
              <a:rPr lang="fr-FR" sz="2400" smtClean="0">
                <a:solidFill>
                  <a:srgbClr val="008000"/>
                </a:solidFill>
              </a:rPr>
              <a:t>symboles</a:t>
            </a:r>
            <a:endParaRPr lang="fr-BE" sz="2400" smtClean="0">
              <a:solidFill>
                <a:srgbClr val="008000"/>
              </a:solidFill>
            </a:endParaRPr>
          </a:p>
          <a:p>
            <a:pPr marL="0" indent="0" algn="just" eaLnBrk="1" hangingPunct="1">
              <a:buFont typeface="Arial" pitchFamily="34" charset="0"/>
              <a:buNone/>
            </a:pPr>
            <a:r>
              <a:rPr lang="fr-FR" sz="2400" smtClean="0"/>
              <a:t>- le décryptage de </a:t>
            </a:r>
            <a:r>
              <a:rPr lang="fr-FR" altLang="fr-FR" sz="2400" smtClean="0">
                <a:solidFill>
                  <a:srgbClr val="008000"/>
                </a:solidFill>
              </a:rPr>
              <a:t>“</a:t>
            </a:r>
            <a:r>
              <a:rPr lang="fr-FR" sz="2400" smtClean="0">
                <a:solidFill>
                  <a:srgbClr val="008000"/>
                </a:solidFill>
              </a:rPr>
              <a:t>mots-ponts</a:t>
            </a:r>
            <a:r>
              <a:rPr lang="fr-FR" altLang="fr-FR" sz="2400" smtClean="0">
                <a:solidFill>
                  <a:srgbClr val="008000"/>
                </a:solidFill>
              </a:rPr>
              <a:t>”</a:t>
            </a:r>
            <a:r>
              <a:rPr lang="fr-FR" sz="2400" smtClean="0">
                <a:solidFill>
                  <a:srgbClr val="008000"/>
                </a:solidFill>
              </a:rPr>
              <a:t> </a:t>
            </a:r>
            <a:r>
              <a:rPr lang="fr-FR" sz="2400" smtClean="0"/>
              <a:t>(</a:t>
            </a:r>
            <a:r>
              <a:rPr lang="fr-FR" sz="2400" i="1" smtClean="0"/>
              <a:t>Wort-Brücke</a:t>
            </a:r>
            <a:r>
              <a:rPr lang="fr-FR" sz="2400" smtClean="0"/>
              <a:t>)</a:t>
            </a:r>
            <a:endParaRPr lang="fr-BE" sz="2400" smtClean="0"/>
          </a:p>
          <a:p>
            <a:pPr marL="0" indent="0" algn="just" eaLnBrk="1" hangingPunct="1">
              <a:buFontTx/>
              <a:buChar char="-"/>
            </a:pPr>
            <a:endParaRPr lang="fr-FR" sz="2400" smtClean="0"/>
          </a:p>
          <a:p>
            <a:pPr marL="0" indent="0" algn="just" eaLnBrk="1" hangingPunct="1">
              <a:lnSpc>
                <a:spcPct val="90000"/>
              </a:lnSpc>
              <a:buFont typeface="Arial" pitchFamily="34" charset="0"/>
              <a:buNone/>
            </a:pPr>
            <a:r>
              <a:rPr lang="fr-FR" sz="2400" smtClean="0">
                <a:solidFill>
                  <a:srgbClr val="0000FF"/>
                </a:solidFill>
              </a:rPr>
              <a:t>• Psychanalyse sans divan ni associations, </a:t>
            </a:r>
          </a:p>
          <a:p>
            <a:pPr marL="0" indent="0" algn="just" eaLnBrk="1" hangingPunct="1">
              <a:lnSpc>
                <a:spcPct val="90000"/>
              </a:lnSpc>
              <a:buFont typeface="Arial" pitchFamily="34" charset="0"/>
              <a:buNone/>
            </a:pPr>
            <a:r>
              <a:rPr lang="fr-FR" sz="2400" smtClean="0"/>
              <a:t>p.ex. de personnes jamais rencontrées (ex: Schreber, Vinci)</a:t>
            </a:r>
          </a:p>
          <a:p>
            <a:pPr marL="0" indent="0" algn="just" eaLnBrk="1" hangingPunct="1">
              <a:lnSpc>
                <a:spcPct val="90000"/>
              </a:lnSpc>
              <a:buFont typeface="Arial" pitchFamily="34" charset="0"/>
              <a:buNone/>
            </a:pPr>
            <a:r>
              <a:rPr lang="fr-FR" sz="2400" smtClean="0"/>
              <a:t>et de phénomènes culturels (ex: la religion)</a:t>
            </a:r>
          </a:p>
          <a:p>
            <a:pPr marL="0" indent="0" eaLnBrk="1" hangingPunct="1">
              <a:lnSpc>
                <a:spcPct val="90000"/>
              </a:lnSpc>
              <a:buFont typeface="Arial" pitchFamily="34" charset="0"/>
              <a:buNone/>
            </a:pPr>
            <a:endParaRPr lang="fr-FR" sz="2400" smtClean="0"/>
          </a:p>
          <a:p>
            <a:pPr marL="0" indent="0" eaLnBrk="1" hangingPunct="1">
              <a:buFont typeface="Arial" pitchFamily="34" charset="0"/>
              <a:buNone/>
            </a:pPr>
            <a:endParaRPr lang="fr-FR" sz="2400"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p:cNvSpPr>
            <a:spLocks noGrp="1" noChangeArrowheads="1"/>
          </p:cNvSpPr>
          <p:nvPr>
            <p:ph type="title"/>
          </p:nvPr>
        </p:nvSpPr>
        <p:spPr>
          <a:xfrm>
            <a:off x="1270000" y="476250"/>
            <a:ext cx="6769100" cy="2171700"/>
          </a:xfrm>
        </p:spPr>
        <p:txBody>
          <a:bodyPr/>
          <a:lstStyle/>
          <a:p>
            <a:pPr algn="just" eaLnBrk="1" hangingPunct="1">
              <a:lnSpc>
                <a:spcPct val="120000"/>
              </a:lnSpc>
            </a:pPr>
            <a:r>
              <a:rPr lang="fr-FR" altLang="fr-FR" sz="2000" smtClean="0">
                <a:latin typeface="Geneva" charset="0"/>
              </a:rPr>
              <a:t>“</a:t>
            </a:r>
            <a:r>
              <a:rPr lang="fr-FR" altLang="ja-JP" sz="2000" smtClean="0">
                <a:solidFill>
                  <a:srgbClr val="FF0000"/>
                </a:solidFill>
                <a:latin typeface="Geneva" charset="0"/>
              </a:rPr>
              <a:t>Tous</a:t>
            </a:r>
            <a:r>
              <a:rPr lang="fr-FR" altLang="ja-JP" sz="2000" smtClean="0">
                <a:latin typeface="Geneva" charset="0"/>
              </a:rPr>
              <a:t> </a:t>
            </a:r>
            <a:r>
              <a:rPr lang="fr-FR" altLang="ja-JP" sz="2000" smtClean="0">
                <a:solidFill>
                  <a:srgbClr val="0000FF"/>
                </a:solidFill>
                <a:latin typeface="Geneva" charset="0"/>
              </a:rPr>
              <a:t>les objets en longueur</a:t>
            </a:r>
            <a:r>
              <a:rPr lang="fr-FR" altLang="ja-JP" sz="2000" smtClean="0">
                <a:latin typeface="Geneva" charset="0"/>
              </a:rPr>
              <a:t>, cannes, troncs d</a:t>
            </a:r>
            <a:r>
              <a:rPr lang="fr-FR" altLang="fr-FR" sz="2000" smtClean="0">
                <a:latin typeface="Geneva" charset="0"/>
              </a:rPr>
              <a:t>’</a:t>
            </a:r>
            <a:r>
              <a:rPr lang="fr-FR" altLang="ja-JP" sz="2000" smtClean="0">
                <a:latin typeface="Geneva" charset="0"/>
              </a:rPr>
              <a:t>arbre, parapluie, toutes les armes allongées et tranchantes: couteaux, poignards, piques, veulent </a:t>
            </a:r>
            <a:r>
              <a:rPr lang="fr-FR" altLang="ja-JP" sz="2000" smtClean="0">
                <a:solidFill>
                  <a:srgbClr val="FF0000"/>
                </a:solidFill>
                <a:latin typeface="Geneva" charset="0"/>
              </a:rPr>
              <a:t>représenter le membre masculin</a:t>
            </a:r>
            <a:r>
              <a:rPr lang="fr-FR" altLang="fr-FR" sz="2000" smtClean="0">
                <a:latin typeface="Geneva" charset="0"/>
              </a:rPr>
              <a:t>”</a:t>
            </a:r>
            <a:r>
              <a:rPr lang="fr-FR" altLang="ja-JP" sz="2000" smtClean="0">
                <a:latin typeface="Geneva" charset="0"/>
              </a:rPr>
              <a:t> </a:t>
            </a:r>
            <a:br>
              <a:rPr lang="fr-FR" altLang="ja-JP" sz="2000" smtClean="0">
                <a:latin typeface="Geneva" charset="0"/>
              </a:rPr>
            </a:br>
            <a:r>
              <a:rPr lang="fr-FR" altLang="ja-JP" sz="1600" i="1" smtClean="0">
                <a:latin typeface="Geneva" charset="0"/>
              </a:rPr>
              <a:t>Die Traumdeutung</a:t>
            </a:r>
            <a:r>
              <a:rPr lang="fr-FR" altLang="ja-JP" sz="1600" smtClean="0">
                <a:latin typeface="Geneva" charset="0"/>
              </a:rPr>
              <a:t>, 1900, </a:t>
            </a:r>
            <a:r>
              <a:rPr lang="fr-FR" altLang="ja-JP" sz="1600" i="1" smtClean="0">
                <a:latin typeface="Geneva" charset="0"/>
              </a:rPr>
              <a:t>G.W</a:t>
            </a:r>
            <a:r>
              <a:rPr lang="fr-FR" altLang="ja-JP" sz="1600" smtClean="0">
                <a:latin typeface="Geneva" charset="0"/>
              </a:rPr>
              <a:t>., II 359. Tr. PUF, </a:t>
            </a:r>
            <a:r>
              <a:rPr lang="fr-FR" altLang="ja-JP" sz="1600" i="1" smtClean="0">
                <a:latin typeface="Geneva" charset="0"/>
              </a:rPr>
              <a:t>Œuvres</a:t>
            </a:r>
            <a:r>
              <a:rPr lang="fr-FR" altLang="ja-JP" sz="1600" smtClean="0">
                <a:latin typeface="Geneva" charset="0"/>
              </a:rPr>
              <a:t>, IV 399</a:t>
            </a:r>
            <a:endParaRPr lang="fr-FR" sz="1600" smtClean="0">
              <a:latin typeface="Geneva" charset="0"/>
            </a:endParaRPr>
          </a:p>
        </p:txBody>
      </p:sp>
      <p:pic>
        <p:nvPicPr>
          <p:cNvPr id="50178" name="Espace réservé du contenu 2" descr="08fad897d3954137b90f6135a5cfec37.jpg"/>
          <p:cNvPicPr>
            <a:picLocks noGrp="1" noChangeAspect="1"/>
          </p:cNvPicPr>
          <p:nvPr>
            <p:ph idx="1"/>
          </p:nvPr>
        </p:nvPicPr>
        <p:blipFill>
          <a:blip r:embed="rId2"/>
          <a:srcRect l="-43484" r="-43484"/>
          <a:stretch>
            <a:fillRect/>
          </a:stretch>
        </p:blipFill>
        <p:spPr>
          <a:xfrm>
            <a:off x="2127250" y="2833688"/>
            <a:ext cx="4732338" cy="3797300"/>
          </a:xfrm>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re 1"/>
          <p:cNvSpPr>
            <a:spLocks noGrp="1"/>
          </p:cNvSpPr>
          <p:nvPr>
            <p:ph type="title"/>
          </p:nvPr>
        </p:nvSpPr>
        <p:spPr>
          <a:xfrm>
            <a:off x="457200" y="768350"/>
            <a:ext cx="8229600" cy="831850"/>
          </a:xfrm>
        </p:spPr>
        <p:txBody>
          <a:bodyPr/>
          <a:lstStyle/>
          <a:p>
            <a:pPr eaLnBrk="1" hangingPunct="1"/>
            <a:r>
              <a:rPr lang="fr-FR" sz="2400" smtClean="0">
                <a:solidFill>
                  <a:srgbClr val="0000FF"/>
                </a:solidFill>
              </a:rPr>
              <a:t>Décryptage par mots-ponts </a:t>
            </a:r>
            <a:r>
              <a:rPr lang="fr-FR" sz="2400" smtClean="0"/>
              <a:t>(</a:t>
            </a:r>
            <a:r>
              <a:rPr lang="fr-FR" sz="2400" i="1" smtClean="0"/>
              <a:t>Wort-Brücke</a:t>
            </a:r>
            <a:r>
              <a:rPr lang="fr-FR" sz="2400" smtClean="0"/>
              <a:t>) </a:t>
            </a:r>
            <a:r>
              <a:rPr lang="fr-BE" sz="2400" smtClean="0"/>
              <a:t/>
            </a:r>
            <a:br>
              <a:rPr lang="fr-BE" sz="2400" smtClean="0"/>
            </a:br>
            <a:endParaRPr lang="fr-FR" sz="2400" smtClean="0"/>
          </a:p>
        </p:txBody>
      </p:sp>
      <p:sp>
        <p:nvSpPr>
          <p:cNvPr id="51202" name="Espace réservé du contenu 2"/>
          <p:cNvSpPr>
            <a:spLocks noGrp="1"/>
          </p:cNvSpPr>
          <p:nvPr>
            <p:ph idx="1"/>
          </p:nvPr>
        </p:nvSpPr>
        <p:spPr>
          <a:xfrm>
            <a:off x="795338" y="1600200"/>
            <a:ext cx="7515225" cy="4695825"/>
          </a:xfrm>
        </p:spPr>
        <p:txBody>
          <a:bodyPr/>
          <a:lstStyle/>
          <a:p>
            <a:pPr marL="0" indent="0" algn="ctr" eaLnBrk="1" hangingPunct="1">
              <a:buFont typeface="Arial" pitchFamily="34" charset="0"/>
              <a:buNone/>
            </a:pPr>
            <a:r>
              <a:rPr lang="fr-FR" sz="2000" b="1" smtClean="0"/>
              <a:t>Lacan</a:t>
            </a:r>
            <a:r>
              <a:rPr lang="fr-FR" sz="2000" smtClean="0"/>
              <a:t> : Théorie de </a:t>
            </a:r>
            <a:r>
              <a:rPr lang="fr-FR" altLang="fr-FR" sz="2000" smtClean="0"/>
              <a:t>“</a:t>
            </a:r>
            <a:r>
              <a:rPr lang="fr-FR" sz="2000" smtClean="0"/>
              <a:t>la suprématie du Signifiant</a:t>
            </a:r>
            <a:r>
              <a:rPr lang="fr-FR" altLang="fr-FR" sz="2000" smtClean="0"/>
              <a:t>”</a:t>
            </a:r>
            <a:endParaRPr lang="fr-FR" sz="2000" smtClean="0"/>
          </a:p>
          <a:p>
            <a:pPr marL="0" indent="0" algn="ctr" eaLnBrk="1" hangingPunct="1">
              <a:buFont typeface="Arial" pitchFamily="34" charset="0"/>
              <a:buNone/>
            </a:pPr>
            <a:endParaRPr lang="fr-BE" sz="2000" smtClean="0"/>
          </a:p>
          <a:p>
            <a:pPr marL="0" indent="0" eaLnBrk="1" hangingPunct="1">
              <a:buFont typeface="Arial" pitchFamily="34" charset="0"/>
              <a:buNone/>
            </a:pPr>
            <a:r>
              <a:rPr lang="fr-FR" altLang="fr-FR" sz="2000" smtClean="0"/>
              <a:t>“</a:t>
            </a:r>
            <a:r>
              <a:rPr lang="fr-FR" sz="2000" smtClean="0"/>
              <a:t>J</a:t>
            </a:r>
            <a:r>
              <a:rPr lang="fr-FR" altLang="fr-FR" sz="2000" smtClean="0"/>
              <a:t>’</a:t>
            </a:r>
            <a:r>
              <a:rPr lang="fr-FR" sz="2000" smtClean="0"/>
              <a:t>attache énormément d</a:t>
            </a:r>
            <a:r>
              <a:rPr lang="fr-FR" altLang="fr-FR" sz="2000" smtClean="0"/>
              <a:t>’</a:t>
            </a:r>
            <a:r>
              <a:rPr lang="fr-FR" sz="2000" smtClean="0"/>
              <a:t>importance aux jeux de mots, vous le savez. Cela me paraît </a:t>
            </a:r>
            <a:r>
              <a:rPr lang="fr-FR" sz="2000" smtClean="0">
                <a:solidFill>
                  <a:srgbClr val="0000FF"/>
                </a:solidFill>
              </a:rPr>
              <a:t>la clé de la psychanalyse</a:t>
            </a:r>
            <a:r>
              <a:rPr lang="fr-FR" altLang="fr-FR" sz="2000" smtClean="0"/>
              <a:t>”</a:t>
            </a:r>
            <a:endParaRPr lang="fr-FR" altLang="ja-JP" sz="2000" smtClean="0"/>
          </a:p>
          <a:p>
            <a:pPr marL="0" indent="0" algn="r" eaLnBrk="1" hangingPunct="1">
              <a:buFont typeface="Arial" pitchFamily="34" charset="0"/>
              <a:buNone/>
            </a:pPr>
            <a:r>
              <a:rPr lang="fr-FR" sz="1800" i="1" smtClean="0"/>
              <a:t>Le triomphe de la religion</a:t>
            </a:r>
            <a:r>
              <a:rPr lang="fr-FR" sz="1800" smtClean="0"/>
              <a:t>. Seuil, 2005, p. 96</a:t>
            </a:r>
          </a:p>
          <a:p>
            <a:pPr marL="0" indent="0" eaLnBrk="1" hangingPunct="1">
              <a:buFont typeface="Arial" pitchFamily="34" charset="0"/>
              <a:buNone/>
            </a:pPr>
            <a:r>
              <a:rPr lang="fr-FR" sz="2000" smtClean="0"/>
              <a:t>Exemple : Dolto (1908-1988)</a:t>
            </a:r>
          </a:p>
          <a:p>
            <a:pPr marL="0" indent="0" algn="just" eaLnBrk="1" hangingPunct="1">
              <a:buFont typeface="Arial" pitchFamily="34" charset="0"/>
              <a:buNone/>
            </a:pPr>
            <a:r>
              <a:rPr lang="fr-FR" sz="2000" smtClean="0"/>
              <a:t>« Le mot </a:t>
            </a:r>
            <a:r>
              <a:rPr lang="fr-FR" altLang="fr-FR" sz="2000" smtClean="0"/>
              <a:t>“</a:t>
            </a:r>
            <a:r>
              <a:rPr lang="fr-FR" altLang="ja-JP" sz="2000" smtClean="0">
                <a:solidFill>
                  <a:srgbClr val="0000FF"/>
                </a:solidFill>
              </a:rPr>
              <a:t>lire</a:t>
            </a:r>
            <a:r>
              <a:rPr lang="fr-FR" altLang="fr-FR" sz="2000" smtClean="0"/>
              <a:t>”</a:t>
            </a:r>
            <a:r>
              <a:rPr lang="fr-FR" altLang="ja-JP" sz="2000" smtClean="0"/>
              <a:t> est un mot qui, pour certains enfants, éveille quelque chose de totalement tabou : c</a:t>
            </a:r>
            <a:r>
              <a:rPr lang="fr-FR" altLang="fr-FR" sz="2000" smtClean="0"/>
              <a:t>’</a:t>
            </a:r>
            <a:r>
              <a:rPr lang="fr-FR" altLang="ja-JP" sz="2000" smtClean="0"/>
              <a:t>est le </a:t>
            </a:r>
            <a:r>
              <a:rPr lang="fr-FR" altLang="ja-JP" sz="2000" smtClean="0">
                <a:solidFill>
                  <a:srgbClr val="0000FF"/>
                </a:solidFill>
              </a:rPr>
              <a:t>lit</a:t>
            </a:r>
            <a:r>
              <a:rPr lang="fr-FR" altLang="ja-JP" sz="2000" smtClean="0"/>
              <a:t> conjugal des parents. Au moment où l</a:t>
            </a:r>
            <a:r>
              <a:rPr lang="fr-FR" altLang="fr-FR" sz="2000" smtClean="0"/>
              <a:t>’</a:t>
            </a:r>
            <a:r>
              <a:rPr lang="fr-FR" altLang="ja-JP" sz="2000" smtClean="0"/>
              <a:t>enfant est en train d</a:t>
            </a:r>
            <a:r>
              <a:rPr lang="fr-FR" altLang="fr-FR" sz="2000" smtClean="0"/>
              <a:t>’</a:t>
            </a:r>
            <a:r>
              <a:rPr lang="fr-FR" altLang="ja-JP" sz="2000" smtClean="0"/>
              <a:t>élaborer son interdit de l</a:t>
            </a:r>
            <a:r>
              <a:rPr lang="fr-FR" altLang="fr-FR" sz="2000" smtClean="0"/>
              <a:t>’</a:t>
            </a:r>
            <a:r>
              <a:rPr lang="fr-FR" altLang="ja-JP" sz="2000" smtClean="0"/>
              <a:t>inceste, le verbe du </a:t>
            </a:r>
            <a:r>
              <a:rPr lang="fr-FR" altLang="fr-FR" sz="2000" smtClean="0"/>
              <a:t>“</a:t>
            </a:r>
            <a:r>
              <a:rPr lang="fr-FR" altLang="ja-JP" sz="2000" smtClean="0"/>
              <a:t>lit</a:t>
            </a:r>
            <a:r>
              <a:rPr lang="fr-FR" altLang="fr-FR" sz="2000" smtClean="0"/>
              <a:t>”</a:t>
            </a:r>
            <a:r>
              <a:rPr lang="fr-FR" altLang="ja-JP" sz="2000" smtClean="0"/>
              <a:t> que leur paraît être le mot </a:t>
            </a:r>
            <a:r>
              <a:rPr lang="fr-FR" altLang="fr-FR" sz="2000" smtClean="0"/>
              <a:t>“</a:t>
            </a:r>
            <a:r>
              <a:rPr lang="fr-FR" altLang="ja-JP" sz="2000" smtClean="0"/>
              <a:t>lire</a:t>
            </a:r>
            <a:r>
              <a:rPr lang="fr-FR" altLang="fr-FR" sz="2000" smtClean="0"/>
              <a:t>”</a:t>
            </a:r>
            <a:r>
              <a:rPr lang="fr-FR" altLang="ja-JP" sz="2000" smtClean="0"/>
              <a:t> rend ce mot banni, et les activités qui entourent le fait de lire sont quelque chose qui le met dans un très grand trouble. » </a:t>
            </a:r>
          </a:p>
          <a:p>
            <a:pPr marL="0" indent="0" algn="r" eaLnBrk="1" hangingPunct="1">
              <a:buFont typeface="Arial" pitchFamily="34" charset="0"/>
              <a:buNone/>
            </a:pPr>
            <a:r>
              <a:rPr lang="fr-FR" sz="2000" smtClean="0"/>
              <a:t>(Conférence de 1986. In: </a:t>
            </a:r>
            <a:r>
              <a:rPr lang="fr-FR" sz="2000" i="1" smtClean="0"/>
              <a:t>L</a:t>
            </a:r>
            <a:r>
              <a:rPr lang="fr-FR" altLang="fr-FR" sz="2000" i="1" smtClean="0"/>
              <a:t>’</a:t>
            </a:r>
            <a:r>
              <a:rPr lang="fr-FR" sz="2000" i="1" smtClean="0"/>
              <a:t>échec scolaire</a:t>
            </a:r>
            <a:r>
              <a:rPr lang="fr-FR" sz="2000" smtClean="0"/>
              <a:t>. Ergo Press, 1989, p. 19)</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2"/>
          <p:cNvSpPr>
            <a:spLocks noGrp="1" noChangeArrowheads="1"/>
          </p:cNvSpPr>
          <p:nvPr>
            <p:ph type="title"/>
          </p:nvPr>
        </p:nvSpPr>
        <p:spPr>
          <a:xfrm>
            <a:off x="871538" y="469900"/>
            <a:ext cx="7069137" cy="1508125"/>
          </a:xfrm>
        </p:spPr>
        <p:txBody>
          <a:bodyPr/>
          <a:lstStyle/>
          <a:p>
            <a:pPr algn="just" eaLnBrk="1" hangingPunct="1"/>
            <a:r>
              <a:rPr lang="fr-FR" altLang="fr-FR" sz="2000" smtClean="0"/>
              <a:t>“</a:t>
            </a:r>
            <a:r>
              <a:rPr lang="fr-FR" sz="2000" smtClean="0"/>
              <a:t>Les théories de Freud et d</a:t>
            </a:r>
            <a:r>
              <a:rPr lang="fr-FR" altLang="fr-FR" sz="2000" smtClean="0"/>
              <a:t>’</a:t>
            </a:r>
            <a:r>
              <a:rPr lang="fr-FR" sz="2000" smtClean="0"/>
              <a:t>Adler étaient simplement non testables, </a:t>
            </a:r>
            <a:r>
              <a:rPr lang="fr-FR" sz="2000" smtClean="0">
                <a:solidFill>
                  <a:srgbClr val="FF0000"/>
                </a:solidFill>
              </a:rPr>
              <a:t>irréfutables</a:t>
            </a:r>
            <a:r>
              <a:rPr lang="fr-FR" sz="2000" smtClean="0"/>
              <a:t>. Il n</a:t>
            </a:r>
            <a:r>
              <a:rPr lang="fr-FR" altLang="fr-FR" sz="2000" smtClean="0"/>
              <a:t>’</a:t>
            </a:r>
            <a:r>
              <a:rPr lang="fr-FR" sz="2000" smtClean="0"/>
              <a:t>y avait pas de comportement humain concevable qui pût les contredire</a:t>
            </a:r>
            <a:r>
              <a:rPr lang="fr-FR" altLang="fr-FR" sz="2000" smtClean="0"/>
              <a:t>”</a:t>
            </a:r>
            <a:r>
              <a:rPr lang="fr-FR" sz="2000" smtClean="0"/>
              <a:t> (1963, p. 36)</a:t>
            </a:r>
            <a:br>
              <a:rPr lang="fr-FR" sz="2000" smtClean="0"/>
            </a:br>
            <a:r>
              <a:rPr lang="fr-FR" sz="2000" smtClean="0"/>
              <a:t>Ce sont des </a:t>
            </a:r>
            <a:r>
              <a:rPr lang="fr-FR" altLang="fr-FR" sz="2000" smtClean="0"/>
              <a:t>“</a:t>
            </a:r>
            <a:r>
              <a:rPr lang="fr-FR" sz="2000" smtClean="0"/>
              <a:t>pseudosciences</a:t>
            </a:r>
            <a:r>
              <a:rPr lang="fr-FR" altLang="fr-FR" sz="2000" smtClean="0"/>
              <a:t>”</a:t>
            </a:r>
            <a:endParaRPr lang="fr-FR" sz="2000" smtClean="0"/>
          </a:p>
        </p:txBody>
      </p:sp>
      <p:pic>
        <p:nvPicPr>
          <p:cNvPr id="52226" name="Picture 5"/>
          <p:cNvPicPr>
            <a:picLocks noGrp="1" noChangeAspect="1" noChangeArrowheads="1"/>
          </p:cNvPicPr>
          <p:nvPr>
            <p:ph sz="half" idx="1"/>
          </p:nvPr>
        </p:nvPicPr>
        <p:blipFill>
          <a:blip r:embed="rId3"/>
          <a:srcRect t="-3644" b="-3644"/>
          <a:stretch>
            <a:fillRect/>
          </a:stretch>
        </p:blipFill>
        <p:spPr>
          <a:xfrm>
            <a:off x="1176338" y="2387600"/>
            <a:ext cx="2940050" cy="3897313"/>
          </a:xfrm>
          <a:noFill/>
        </p:spPr>
      </p:pic>
      <p:pic>
        <p:nvPicPr>
          <p:cNvPr id="52227" name="Espace réservé du contenu 4" descr="Popper.Conjectures.jpg"/>
          <p:cNvPicPr>
            <a:picLocks noGrp="1" noChangeAspect="1"/>
          </p:cNvPicPr>
          <p:nvPr>
            <p:ph sz="half" idx="2"/>
          </p:nvPr>
        </p:nvPicPr>
        <p:blipFill>
          <a:blip r:embed="rId4"/>
          <a:srcRect l="-14229" r="-14229"/>
          <a:stretch>
            <a:fillRect/>
          </a:stretch>
        </p:blipFill>
        <p:spPr>
          <a:xfrm>
            <a:off x="4813300" y="2309813"/>
            <a:ext cx="3127375" cy="3975100"/>
          </a:xfrm>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itre 1"/>
          <p:cNvSpPr>
            <a:spLocks noGrp="1"/>
          </p:cNvSpPr>
          <p:nvPr>
            <p:ph type="title"/>
          </p:nvPr>
        </p:nvSpPr>
        <p:spPr>
          <a:xfrm>
            <a:off x="457200" y="274638"/>
            <a:ext cx="8229600" cy="758825"/>
          </a:xfrm>
        </p:spPr>
        <p:txBody>
          <a:bodyPr/>
          <a:lstStyle/>
          <a:p>
            <a:pPr eaLnBrk="1" hangingPunct="1"/>
            <a:r>
              <a:rPr lang="fr-FR" sz="2800" smtClean="0"/>
              <a:t>Version freudienne du </a:t>
            </a:r>
            <a:r>
              <a:rPr lang="fr-FR" sz="2800" smtClean="0">
                <a:solidFill>
                  <a:srgbClr val="0000FF"/>
                </a:solidFill>
              </a:rPr>
              <a:t>complexe d</a:t>
            </a:r>
            <a:r>
              <a:rPr lang="fr-FR" altLang="fr-FR" sz="2800" smtClean="0">
                <a:solidFill>
                  <a:srgbClr val="0000FF"/>
                </a:solidFill>
              </a:rPr>
              <a:t>’</a:t>
            </a:r>
            <a:r>
              <a:rPr lang="fr-FR" sz="2800" smtClean="0">
                <a:solidFill>
                  <a:srgbClr val="0000FF"/>
                </a:solidFill>
              </a:rPr>
              <a:t>Œdipe</a:t>
            </a:r>
          </a:p>
        </p:txBody>
      </p:sp>
      <p:sp>
        <p:nvSpPr>
          <p:cNvPr id="3" name="Espace réservé du contenu 2"/>
          <p:cNvSpPr>
            <a:spLocks noGrp="1"/>
          </p:cNvSpPr>
          <p:nvPr>
            <p:ph idx="1"/>
          </p:nvPr>
        </p:nvSpPr>
        <p:spPr>
          <a:xfrm>
            <a:off x="871538" y="1157288"/>
            <a:ext cx="7496175" cy="4968875"/>
          </a:xfrm>
        </p:spPr>
        <p:txBody>
          <a:bodyPr>
            <a:normAutofit/>
          </a:bodyPr>
          <a:lstStyle/>
          <a:p>
            <a:pPr marL="0" indent="0" algn="ctr" eaLnBrk="1" hangingPunct="1">
              <a:buFont typeface="Arial" pitchFamily="34" charset="0"/>
              <a:buNone/>
            </a:pPr>
            <a:r>
              <a:rPr lang="fr-FR" sz="2000" smtClean="0"/>
              <a:t>Freud</a:t>
            </a:r>
          </a:p>
          <a:p>
            <a:pPr marL="0" indent="0" eaLnBrk="1" hangingPunct="1">
              <a:buFont typeface="Arial" pitchFamily="34" charset="0"/>
              <a:buNone/>
            </a:pPr>
            <a:r>
              <a:rPr lang="fr-FR" sz="2000" smtClean="0"/>
              <a:t>Entre trois et cinq ans, le garçon désire </a:t>
            </a:r>
            <a:r>
              <a:rPr lang="fr-FR" altLang="fr-FR" sz="2000" smtClean="0"/>
              <a:t>“</a:t>
            </a:r>
            <a:r>
              <a:rPr lang="fr-FR" altLang="ja-JP" sz="2000" smtClean="0">
                <a:solidFill>
                  <a:srgbClr val="0000FF"/>
                </a:solidFill>
              </a:rPr>
              <a:t>tuer son père </a:t>
            </a:r>
            <a:r>
              <a:rPr lang="fr-FR" altLang="ja-JP" sz="2000" smtClean="0"/>
              <a:t>et avoir des </a:t>
            </a:r>
            <a:r>
              <a:rPr lang="fr-FR" altLang="ja-JP" sz="2000" smtClean="0">
                <a:solidFill>
                  <a:srgbClr val="0000FF"/>
                </a:solidFill>
              </a:rPr>
              <a:t>rapports sexuels avec sa mère</a:t>
            </a:r>
            <a:r>
              <a:rPr lang="fr-FR" altLang="fr-FR" sz="2000" smtClean="0"/>
              <a:t>”</a:t>
            </a:r>
            <a:endParaRPr lang="fr-FR" altLang="ja-JP" sz="2000" smtClean="0"/>
          </a:p>
          <a:p>
            <a:pPr marL="0" indent="0" eaLnBrk="1" hangingPunct="1">
              <a:buFont typeface="Arial" pitchFamily="34" charset="0"/>
              <a:buNone/>
            </a:pPr>
            <a:r>
              <a:rPr lang="fr-FR" altLang="fr-FR" sz="2000" smtClean="0"/>
              <a:t>“</a:t>
            </a:r>
            <a:r>
              <a:rPr lang="fr-FR" altLang="ja-JP" sz="2000" smtClean="0"/>
              <a:t>den Vater zu </a:t>
            </a:r>
            <a:r>
              <a:rPr lang="fr-FR" altLang="ja-JP" sz="2000" smtClean="0">
                <a:solidFill>
                  <a:srgbClr val="0000FF"/>
                </a:solidFill>
              </a:rPr>
              <a:t>töten </a:t>
            </a:r>
            <a:r>
              <a:rPr lang="fr-FR" altLang="ja-JP" sz="2000" smtClean="0"/>
              <a:t>und mit der Mutter Sexuell zu verkehren</a:t>
            </a:r>
            <a:r>
              <a:rPr lang="fr-FR" altLang="fr-FR" sz="2000" smtClean="0"/>
              <a:t>”</a:t>
            </a:r>
            <a:endParaRPr lang="fr-FR" altLang="ja-JP" sz="2000" smtClean="0"/>
          </a:p>
          <a:p>
            <a:pPr marL="0" indent="0" algn="r" eaLnBrk="1" hangingPunct="1">
              <a:buFont typeface="Arial" pitchFamily="34" charset="0"/>
              <a:buNone/>
            </a:pPr>
            <a:r>
              <a:rPr lang="fr-FR" altLang="fr-FR" sz="1800" smtClean="0"/>
              <a:t>“</a:t>
            </a:r>
            <a:r>
              <a:rPr lang="fr-FR" altLang="ja-JP" sz="1800" smtClean="0"/>
              <a:t>Einige Charaktertypen aus der psychoanalytischen Arbeit</a:t>
            </a:r>
            <a:r>
              <a:rPr lang="fr-FR" altLang="fr-FR" sz="1800" smtClean="0"/>
              <a:t>”</a:t>
            </a:r>
            <a:r>
              <a:rPr lang="fr-FR" altLang="ja-JP" sz="1800" smtClean="0"/>
              <a:t> (1916), </a:t>
            </a:r>
            <a:r>
              <a:rPr lang="fr-FR" altLang="ja-JP" sz="1800" i="1" smtClean="0"/>
              <a:t>Gesammelte Werke</a:t>
            </a:r>
            <a:r>
              <a:rPr lang="fr-FR" altLang="ja-JP" sz="1800" smtClean="0"/>
              <a:t>, Fischer, X, p. 390.</a:t>
            </a:r>
          </a:p>
          <a:p>
            <a:pPr marL="0" indent="0" eaLnBrk="1" hangingPunct="1"/>
            <a:endParaRPr lang="fr-FR" sz="2000" smtClean="0"/>
          </a:p>
          <a:p>
            <a:pPr marL="0" indent="0" algn="ctr" eaLnBrk="1" hangingPunct="1">
              <a:buFont typeface="Arial" pitchFamily="34" charset="0"/>
              <a:buNone/>
            </a:pPr>
            <a:r>
              <a:rPr lang="fr-FR" sz="2000" smtClean="0"/>
              <a:t>Jacques Lacan </a:t>
            </a:r>
          </a:p>
          <a:p>
            <a:pPr marL="0" indent="0" eaLnBrk="1" hangingPunct="1">
              <a:buFont typeface="Arial" pitchFamily="34" charset="0"/>
              <a:buNone/>
            </a:pPr>
            <a:r>
              <a:rPr lang="fr-FR" altLang="fr-FR" sz="2000" smtClean="0"/>
              <a:t>“</a:t>
            </a:r>
            <a:r>
              <a:rPr lang="fr-FR" altLang="ja-JP" sz="2000" smtClean="0">
                <a:solidFill>
                  <a:srgbClr val="0000FF"/>
                </a:solidFill>
              </a:rPr>
              <a:t>Le rapport sexuel, il n'y en a pas</a:t>
            </a:r>
            <a:r>
              <a:rPr lang="fr-FR" altLang="ja-JP" sz="2000" smtClean="0"/>
              <a:t>, mais cela ne va pas de soi. Il n'y en a pas, sauf incestueux. C'est très exactement ça qu'a avancé Freud — il n'y en a pas, </a:t>
            </a:r>
            <a:r>
              <a:rPr lang="fr-FR" altLang="ja-JP" sz="2000" smtClean="0">
                <a:solidFill>
                  <a:srgbClr val="0000FF"/>
                </a:solidFill>
              </a:rPr>
              <a:t>sauf incestueux</a:t>
            </a:r>
            <a:r>
              <a:rPr lang="fr-FR" altLang="ja-JP" sz="2000" smtClean="0"/>
              <a:t>, ou meurtrier. Le mythe d'Œdipe désigne ceci, </a:t>
            </a:r>
            <a:r>
              <a:rPr lang="fr-FR" altLang="ja-JP" sz="2000" smtClean="0">
                <a:solidFill>
                  <a:srgbClr val="000000"/>
                </a:solidFill>
              </a:rPr>
              <a:t>que </a:t>
            </a:r>
            <a:r>
              <a:rPr lang="fr-FR" altLang="ja-JP" sz="2000" smtClean="0">
                <a:solidFill>
                  <a:srgbClr val="0000FF"/>
                </a:solidFill>
              </a:rPr>
              <a:t>la seule personne avec laquelle on ait envie de coucher, c'est sa mère</a:t>
            </a:r>
            <a:r>
              <a:rPr lang="fr-FR" altLang="ja-JP" sz="2000" smtClean="0"/>
              <a:t>, et que pour le père, on le tue.</a:t>
            </a:r>
            <a:r>
              <a:rPr lang="fr-FR" altLang="fr-FR" sz="2000" smtClean="0"/>
              <a:t>”</a:t>
            </a:r>
            <a:endParaRPr lang="fr-FR" altLang="ja-JP" sz="2000" smtClean="0"/>
          </a:p>
          <a:p>
            <a:pPr marL="0" indent="0" algn="r" eaLnBrk="1" hangingPunct="1">
              <a:buFont typeface="Arial" pitchFamily="34" charset="0"/>
              <a:buNone/>
            </a:pPr>
            <a:r>
              <a:rPr lang="fr-FR" altLang="fr-FR" sz="1800" smtClean="0"/>
              <a:t>“</a:t>
            </a:r>
            <a:r>
              <a:rPr lang="fr-FR" sz="1800" smtClean="0"/>
              <a:t>L'escroquerie psychanalytique</a:t>
            </a:r>
            <a:r>
              <a:rPr lang="fr-FR" altLang="fr-FR" sz="1800" smtClean="0"/>
              <a:t>”</a:t>
            </a:r>
            <a:r>
              <a:rPr lang="fr-FR" sz="1800" smtClean="0"/>
              <a:t>, </a:t>
            </a:r>
            <a:r>
              <a:rPr lang="fr-FR" sz="1800" i="1" smtClean="0"/>
              <a:t>Ornicar? Bulletin périodique du champ freudien</a:t>
            </a:r>
            <a:r>
              <a:rPr lang="fr-FR" sz="1800" smtClean="0"/>
              <a:t>, 1979, 17, p. 9s.</a:t>
            </a:r>
          </a:p>
          <a:p>
            <a:pPr marL="0" indent="0" eaLnBrk="1" hangingPunct="1">
              <a:buFont typeface="Arial" pitchFamily="34" charset="0"/>
              <a:buNone/>
            </a:pPr>
            <a:endParaRPr lang="fr-FR" sz="2000" smtClean="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re 3"/>
          <p:cNvSpPr>
            <a:spLocks noGrp="1"/>
          </p:cNvSpPr>
          <p:nvPr>
            <p:ph type="title"/>
          </p:nvPr>
        </p:nvSpPr>
        <p:spPr>
          <a:xfrm>
            <a:off x="457200" y="635000"/>
            <a:ext cx="8229600" cy="1651000"/>
          </a:xfrm>
        </p:spPr>
        <p:txBody>
          <a:bodyPr/>
          <a:lstStyle/>
          <a:p>
            <a:pPr eaLnBrk="1" hangingPunct="1"/>
            <a:r>
              <a:rPr lang="fr-FR" sz="2400" smtClean="0">
                <a:solidFill>
                  <a:srgbClr val="3366FF"/>
                </a:solidFill>
              </a:rPr>
              <a:t>Le concept freudien d</a:t>
            </a:r>
            <a:r>
              <a:rPr lang="fr-FR" altLang="fr-FR" sz="2400" smtClean="0">
                <a:solidFill>
                  <a:srgbClr val="3366FF"/>
                </a:solidFill>
              </a:rPr>
              <a:t>’</a:t>
            </a:r>
            <a:r>
              <a:rPr lang="fr-FR" sz="2400" smtClean="0">
                <a:solidFill>
                  <a:srgbClr val="3366FF"/>
                </a:solidFill>
              </a:rPr>
              <a:t>Inconscient</a:t>
            </a:r>
            <a:br>
              <a:rPr lang="fr-FR" sz="2400" smtClean="0">
                <a:solidFill>
                  <a:srgbClr val="3366FF"/>
                </a:solidFill>
              </a:rPr>
            </a:br>
            <a:r>
              <a:rPr lang="fr-FR" sz="2400" smtClean="0">
                <a:solidFill>
                  <a:srgbClr val="3366FF"/>
                </a:solidFill>
              </a:rPr>
              <a:t>permet d</a:t>
            </a:r>
            <a:r>
              <a:rPr lang="fr-FR" altLang="fr-FR" sz="2400" smtClean="0">
                <a:solidFill>
                  <a:srgbClr val="3366FF"/>
                </a:solidFill>
              </a:rPr>
              <a:t>’</a:t>
            </a:r>
            <a:r>
              <a:rPr lang="fr-FR" sz="2400" smtClean="0">
                <a:solidFill>
                  <a:srgbClr val="3366FF"/>
                </a:solidFill>
              </a:rPr>
              <a:t>interpréter tout comportement</a:t>
            </a:r>
            <a:br>
              <a:rPr lang="fr-FR" sz="2400" smtClean="0">
                <a:solidFill>
                  <a:srgbClr val="3366FF"/>
                </a:solidFill>
              </a:rPr>
            </a:br>
            <a:r>
              <a:rPr lang="fr-FR" sz="2400" smtClean="0">
                <a:solidFill>
                  <a:srgbClr val="3366FF"/>
                </a:solidFill>
              </a:rPr>
              <a:t>conformément à la théorie</a:t>
            </a:r>
            <a:br>
              <a:rPr lang="fr-FR" sz="2400" smtClean="0">
                <a:solidFill>
                  <a:srgbClr val="3366FF"/>
                </a:solidFill>
              </a:rPr>
            </a:br>
            <a:endParaRPr lang="fr-FR" sz="2400" smtClean="0">
              <a:solidFill>
                <a:srgbClr val="3366FF"/>
              </a:solidFill>
            </a:endParaRPr>
          </a:p>
        </p:txBody>
      </p:sp>
      <p:sp>
        <p:nvSpPr>
          <p:cNvPr id="55298" name="Espace réservé du contenu 4"/>
          <p:cNvSpPr>
            <a:spLocks noGrp="1"/>
          </p:cNvSpPr>
          <p:nvPr>
            <p:ph idx="1"/>
          </p:nvPr>
        </p:nvSpPr>
        <p:spPr>
          <a:xfrm>
            <a:off x="1130300" y="2540000"/>
            <a:ext cx="7112000" cy="3708400"/>
          </a:xfrm>
        </p:spPr>
        <p:txBody>
          <a:bodyPr/>
          <a:lstStyle/>
          <a:p>
            <a:pPr marL="0" indent="0" algn="ctr" eaLnBrk="1" hangingPunct="1">
              <a:buFont typeface="Arial" pitchFamily="34" charset="0"/>
              <a:buNone/>
            </a:pPr>
            <a:r>
              <a:rPr lang="fr-FR" sz="2400" smtClean="0">
                <a:solidFill>
                  <a:srgbClr val="800000"/>
                </a:solidFill>
              </a:rPr>
              <a:t>Exemple:  le Petit Hans</a:t>
            </a:r>
          </a:p>
          <a:p>
            <a:pPr marL="0" indent="0" algn="ctr" eaLnBrk="1" hangingPunct="1">
              <a:buFont typeface="Arial" pitchFamily="34" charset="0"/>
              <a:buNone/>
            </a:pPr>
            <a:r>
              <a:rPr lang="fr-FR" sz="2400" smtClean="0"/>
              <a:t>L</a:t>
            </a:r>
            <a:r>
              <a:rPr lang="fr-FR" altLang="fr-FR" sz="2400" smtClean="0"/>
              <a:t>’</a:t>
            </a:r>
            <a:r>
              <a:rPr lang="fr-FR" sz="2400" smtClean="0"/>
              <a:t>agressivité pour sa mère = </a:t>
            </a:r>
            <a:r>
              <a:rPr lang="fr-FR" altLang="fr-FR" sz="2400" smtClean="0"/>
              <a:t>“</a:t>
            </a:r>
            <a:r>
              <a:rPr lang="fr-FR" altLang="ja-JP" sz="2400" i="1" smtClean="0"/>
              <a:t>sadistische Antriebe</a:t>
            </a:r>
            <a:r>
              <a:rPr lang="fr-FR" altLang="fr-FR" sz="2400" smtClean="0"/>
              <a:t>”</a:t>
            </a:r>
            <a:endParaRPr lang="fr-FR" altLang="ja-JP" sz="2400" smtClean="0"/>
          </a:p>
          <a:p>
            <a:pPr marL="0" indent="0" algn="ctr" eaLnBrk="1" hangingPunct="1">
              <a:buFont typeface="Arial" pitchFamily="34" charset="0"/>
              <a:buNone/>
            </a:pPr>
            <a:r>
              <a:rPr lang="fr-FR" sz="2400" smtClean="0"/>
              <a:t>L</a:t>
            </a:r>
            <a:r>
              <a:rPr lang="fr-FR" altLang="fr-FR" sz="2400" smtClean="0"/>
              <a:t>’</a:t>
            </a:r>
            <a:r>
              <a:rPr lang="fr-FR" sz="2400" smtClean="0"/>
              <a:t>affection pour son père = </a:t>
            </a:r>
            <a:r>
              <a:rPr lang="fr-FR" altLang="fr-FR" sz="2400" smtClean="0"/>
              <a:t>“</a:t>
            </a:r>
            <a:r>
              <a:rPr lang="fr-FR" altLang="ja-JP" sz="2400" i="1" smtClean="0"/>
              <a:t>Reaktionsbildung</a:t>
            </a:r>
            <a:r>
              <a:rPr lang="fr-FR" altLang="fr-FR" sz="2400" smtClean="0"/>
              <a:t>”</a:t>
            </a:r>
            <a:endParaRPr lang="fr-FR" altLang="ja-JP" sz="2400" smtClean="0"/>
          </a:p>
          <a:p>
            <a:pPr marL="0" indent="0" algn="ctr" eaLnBrk="1" hangingPunct="1">
              <a:buFont typeface="Arial" pitchFamily="34" charset="0"/>
              <a:buNone/>
            </a:pPr>
            <a:endParaRPr lang="fr-FR" sz="2400" smtClean="0"/>
          </a:p>
          <a:p>
            <a:pPr marL="0" indent="0" algn="ctr" eaLnBrk="1" hangingPunct="1">
              <a:buFont typeface="Arial" pitchFamily="34" charset="0"/>
              <a:buNone/>
            </a:pPr>
            <a:r>
              <a:rPr lang="fr-FR" sz="2400" smtClean="0"/>
              <a:t>Conclusion freudienne</a:t>
            </a:r>
          </a:p>
          <a:p>
            <a:pPr marL="0" indent="0" algn="ctr" eaLnBrk="1" hangingPunct="1">
              <a:buFont typeface="Arial" pitchFamily="34" charset="0"/>
              <a:buNone/>
            </a:pPr>
            <a:r>
              <a:rPr lang="fr-FR" sz="2400" smtClean="0">
                <a:solidFill>
                  <a:srgbClr val="008000"/>
                </a:solidFill>
              </a:rPr>
              <a:t>Hans ne remet pas en question la théorie</a:t>
            </a:r>
          </a:p>
          <a:p>
            <a:pPr marL="0" indent="0" algn="ctr" eaLnBrk="1" hangingPunct="1">
              <a:buFont typeface="Arial" pitchFamily="34" charset="0"/>
              <a:buNone/>
            </a:pPr>
            <a:r>
              <a:rPr lang="fr-FR" sz="2400" smtClean="0">
                <a:solidFill>
                  <a:srgbClr val="008000"/>
                </a:solidFill>
              </a:rPr>
              <a:t>Son cas est un exemple de plus du fait que</a:t>
            </a:r>
          </a:p>
          <a:p>
            <a:pPr marL="0" indent="0" algn="ctr" eaLnBrk="1" hangingPunct="1">
              <a:buFont typeface="Arial" pitchFamily="34" charset="0"/>
              <a:buNone/>
            </a:pPr>
            <a:r>
              <a:rPr lang="fr-FR" sz="2400" smtClean="0">
                <a:solidFill>
                  <a:srgbClr val="008000"/>
                </a:solidFill>
              </a:rPr>
              <a:t>le complexe d</a:t>
            </a:r>
            <a:r>
              <a:rPr lang="fr-FR" altLang="fr-FR" sz="2400" smtClean="0">
                <a:solidFill>
                  <a:srgbClr val="008000"/>
                </a:solidFill>
              </a:rPr>
              <a:t>’</a:t>
            </a:r>
            <a:r>
              <a:rPr lang="fr-FR" sz="2400" smtClean="0">
                <a:solidFill>
                  <a:srgbClr val="008000"/>
                </a:solidFill>
              </a:rPr>
              <a:t>Œdipe est universel</a:t>
            </a:r>
            <a:endParaRPr lang="fr-FR" sz="2400" smtClean="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re 1"/>
          <p:cNvSpPr>
            <a:spLocks noGrp="1"/>
          </p:cNvSpPr>
          <p:nvPr>
            <p:ph type="title"/>
          </p:nvPr>
        </p:nvSpPr>
        <p:spPr>
          <a:xfrm>
            <a:off x="457200" y="274638"/>
            <a:ext cx="8229600" cy="223837"/>
          </a:xfrm>
        </p:spPr>
        <p:txBody>
          <a:bodyPr rtlCol="0">
            <a:normAutofit fontScale="90000"/>
          </a:bodyPr>
          <a:lstStyle/>
          <a:p>
            <a:pPr eaLnBrk="1" fontAlgn="auto" hangingPunct="1">
              <a:spcAft>
                <a:spcPts val="0"/>
              </a:spcAft>
              <a:defRPr/>
            </a:pPr>
            <a:endParaRPr lang="fr-FR" smtClean="0">
              <a:ea typeface="+mj-ea"/>
              <a:cs typeface="+mj-cs"/>
            </a:endParaRPr>
          </a:p>
        </p:txBody>
      </p:sp>
      <p:sp>
        <p:nvSpPr>
          <p:cNvPr id="23554" name="Espace réservé du texte 2"/>
          <p:cNvSpPr>
            <a:spLocks noGrp="1"/>
          </p:cNvSpPr>
          <p:nvPr>
            <p:ph type="body" idx="1"/>
          </p:nvPr>
        </p:nvSpPr>
        <p:spPr>
          <a:xfrm>
            <a:off x="457200" y="1146175"/>
            <a:ext cx="4040188" cy="1030288"/>
          </a:xfrm>
        </p:spPr>
        <p:txBody>
          <a:bodyPr>
            <a:normAutofit/>
          </a:bodyPr>
          <a:lstStyle/>
          <a:p>
            <a:pPr algn="ctr" eaLnBrk="1" hangingPunct="1">
              <a:lnSpc>
                <a:spcPct val="80000"/>
              </a:lnSpc>
            </a:pPr>
            <a:r>
              <a:rPr lang="fr-FR" sz="1600" smtClean="0">
                <a:solidFill>
                  <a:srgbClr val="0000FF"/>
                </a:solidFill>
                <a:latin typeface="Geneva" charset="0"/>
              </a:rPr>
              <a:t>Poubelle des sciences</a:t>
            </a:r>
          </a:p>
          <a:p>
            <a:pPr algn="ctr" eaLnBrk="1" hangingPunct="1">
              <a:lnSpc>
                <a:spcPct val="80000"/>
              </a:lnSpc>
            </a:pPr>
            <a:endParaRPr lang="fr-FR" sz="1500" smtClean="0">
              <a:solidFill>
                <a:srgbClr val="0000FF"/>
              </a:solidFill>
              <a:latin typeface="Geneva" charset="0"/>
            </a:endParaRPr>
          </a:p>
          <a:p>
            <a:pPr algn="ctr" eaLnBrk="1" hangingPunct="1"/>
            <a:r>
              <a:rPr lang="fr-FR" sz="1400" smtClean="0">
                <a:latin typeface="Geneva" charset="0"/>
              </a:rPr>
              <a:t>On jette ce qui est réfuté</a:t>
            </a:r>
          </a:p>
          <a:p>
            <a:pPr algn="ctr" eaLnBrk="1" hangingPunct="1"/>
            <a:r>
              <a:rPr lang="fr-FR" sz="1400" smtClean="0">
                <a:latin typeface="Geneva" charset="0"/>
              </a:rPr>
              <a:t>On garde ce qui est confirmé</a:t>
            </a:r>
          </a:p>
        </p:txBody>
      </p:sp>
      <p:pic>
        <p:nvPicPr>
          <p:cNvPr id="56323" name="Espace réservé du contenu 6" descr="poubelle.SC.jpg"/>
          <p:cNvPicPr>
            <a:picLocks noGrp="1" noChangeAspect="1"/>
          </p:cNvPicPr>
          <p:nvPr>
            <p:ph sz="half" idx="2"/>
          </p:nvPr>
        </p:nvPicPr>
        <p:blipFill>
          <a:blip r:embed="rId3"/>
          <a:srcRect l="-15855" r="-15855"/>
          <a:stretch>
            <a:fillRect/>
          </a:stretch>
        </p:blipFill>
        <p:spPr>
          <a:xfrm>
            <a:off x="457200" y="2390775"/>
            <a:ext cx="4040188" cy="3971925"/>
          </a:xfrm>
        </p:spPr>
      </p:pic>
      <p:sp>
        <p:nvSpPr>
          <p:cNvPr id="23556" name="Espace réservé du texte 4"/>
          <p:cNvSpPr>
            <a:spLocks noGrp="1"/>
          </p:cNvSpPr>
          <p:nvPr>
            <p:ph type="body" sz="quarter" idx="3"/>
          </p:nvPr>
        </p:nvSpPr>
        <p:spPr>
          <a:xfrm>
            <a:off x="4645025" y="788988"/>
            <a:ext cx="4041775" cy="1387475"/>
          </a:xfrm>
        </p:spPr>
        <p:txBody>
          <a:bodyPr>
            <a:normAutofit/>
          </a:bodyPr>
          <a:lstStyle/>
          <a:p>
            <a:pPr algn="ctr" eaLnBrk="1" hangingPunct="1">
              <a:lnSpc>
                <a:spcPct val="80000"/>
              </a:lnSpc>
            </a:pPr>
            <a:endParaRPr lang="fr-FR" sz="1000" smtClean="0">
              <a:latin typeface="Geneva" charset="0"/>
            </a:endParaRPr>
          </a:p>
          <a:p>
            <a:pPr algn="ctr" eaLnBrk="1" hangingPunct="1">
              <a:lnSpc>
                <a:spcPct val="80000"/>
              </a:lnSpc>
            </a:pPr>
            <a:endParaRPr lang="fr-FR" sz="1000" smtClean="0">
              <a:latin typeface="Geneva" charset="0"/>
            </a:endParaRPr>
          </a:p>
          <a:p>
            <a:pPr algn="ctr" eaLnBrk="1" hangingPunct="1">
              <a:lnSpc>
                <a:spcPct val="80000"/>
              </a:lnSpc>
            </a:pPr>
            <a:r>
              <a:rPr lang="fr-FR" sz="1800" smtClean="0">
                <a:solidFill>
                  <a:srgbClr val="0000FF"/>
                </a:solidFill>
                <a:latin typeface="Geneva" charset="0"/>
              </a:rPr>
              <a:t>Poubelle du freudisme</a:t>
            </a:r>
          </a:p>
          <a:p>
            <a:pPr algn="ctr" eaLnBrk="1" hangingPunct="1">
              <a:lnSpc>
                <a:spcPct val="80000"/>
              </a:lnSpc>
            </a:pPr>
            <a:endParaRPr lang="fr-FR" sz="1300" smtClean="0">
              <a:solidFill>
                <a:srgbClr val="0000FF"/>
              </a:solidFill>
              <a:latin typeface="Geneva" charset="0"/>
            </a:endParaRPr>
          </a:p>
          <a:p>
            <a:pPr algn="ctr" eaLnBrk="1" hangingPunct="1"/>
            <a:r>
              <a:rPr lang="fr-FR" sz="1400" smtClean="0">
                <a:latin typeface="Geneva" charset="0"/>
              </a:rPr>
              <a:t>On ne jette rien </a:t>
            </a:r>
          </a:p>
          <a:p>
            <a:pPr algn="ctr" eaLnBrk="1" hangingPunct="1"/>
            <a:r>
              <a:rPr lang="fr-FR" sz="1400" smtClean="0">
                <a:latin typeface="Geneva" charset="0"/>
              </a:rPr>
              <a:t>On réinterprète et on ajoute</a:t>
            </a:r>
          </a:p>
        </p:txBody>
      </p:sp>
      <p:pic>
        <p:nvPicPr>
          <p:cNvPr id="56325" name="Espace réservé du contenu 7" descr="poubelle.PK.jpg"/>
          <p:cNvPicPr>
            <a:picLocks noGrp="1" noChangeAspect="1"/>
          </p:cNvPicPr>
          <p:nvPr>
            <p:ph sz="quarter" idx="4"/>
          </p:nvPr>
        </p:nvPicPr>
        <p:blipFill>
          <a:blip r:embed="rId4"/>
          <a:srcRect l="-12411" r="-12411"/>
          <a:stretch>
            <a:fillRect/>
          </a:stretch>
        </p:blipFill>
        <p:spPr>
          <a:xfrm>
            <a:off x="4645025" y="2590800"/>
            <a:ext cx="3608388" cy="3535363"/>
          </a:xfrm>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noChangeArrowheads="1"/>
          </p:cNvSpPr>
          <p:nvPr>
            <p:ph type="title"/>
          </p:nvPr>
        </p:nvSpPr>
        <p:spPr>
          <a:xfrm flipV="1">
            <a:off x="685800" y="-1524000"/>
            <a:ext cx="7772400" cy="1587"/>
          </a:xfrm>
        </p:spPr>
        <p:txBody>
          <a:bodyPr rtlCol="0">
            <a:normAutofit fontScale="90000"/>
          </a:bodyPr>
          <a:lstStyle/>
          <a:p>
            <a:pPr eaLnBrk="1" fontAlgn="auto" hangingPunct="1">
              <a:spcAft>
                <a:spcPts val="0"/>
              </a:spcAft>
              <a:defRPr/>
            </a:pPr>
            <a:endParaRPr lang="fr-FR" smtClean="0">
              <a:latin typeface="Arial" charset="0"/>
              <a:ea typeface="+mj-ea"/>
              <a:cs typeface="+mj-cs"/>
            </a:endParaRPr>
          </a:p>
        </p:txBody>
      </p:sp>
      <p:sp>
        <p:nvSpPr>
          <p:cNvPr id="58370" name="Rectangle 3"/>
          <p:cNvSpPr>
            <a:spLocks noGrp="1" noChangeArrowheads="1"/>
          </p:cNvSpPr>
          <p:nvPr>
            <p:ph type="body" sz="half" idx="2"/>
          </p:nvPr>
        </p:nvSpPr>
        <p:spPr>
          <a:xfrm>
            <a:off x="838200" y="4784725"/>
            <a:ext cx="7543800" cy="1646238"/>
          </a:xfrm>
        </p:spPr>
        <p:txBody>
          <a:bodyPr/>
          <a:lstStyle/>
          <a:p>
            <a:pPr marL="0" indent="0" eaLnBrk="1" hangingPunct="1">
              <a:lnSpc>
                <a:spcPct val="90000"/>
              </a:lnSpc>
              <a:buFont typeface="Arial" pitchFamily="34" charset="0"/>
              <a:buNone/>
            </a:pPr>
            <a:r>
              <a:rPr lang="fr-FR" sz="2400" smtClean="0"/>
              <a:t>« Nous n</a:t>
            </a:r>
            <a:r>
              <a:rPr lang="fr-FR" altLang="fr-FR" sz="2400" smtClean="0"/>
              <a:t>’</a:t>
            </a:r>
            <a:r>
              <a:rPr lang="fr-FR" sz="2400" smtClean="0"/>
              <a:t>avons </a:t>
            </a:r>
            <a:r>
              <a:rPr lang="fr-FR" sz="2400" smtClean="0">
                <a:solidFill>
                  <a:srgbClr val="0000FF"/>
                </a:solidFill>
              </a:rPr>
              <a:t>pas besoin de dévaloriser </a:t>
            </a:r>
            <a:r>
              <a:rPr lang="fr-FR" sz="2400" smtClean="0"/>
              <a:t>des enquêtes antérieurement effectuées mais seulement de les </a:t>
            </a:r>
            <a:r>
              <a:rPr lang="fr-FR" sz="2400" smtClean="0">
                <a:solidFill>
                  <a:srgbClr val="0000FF"/>
                </a:solidFill>
              </a:rPr>
              <a:t>mettre en liaison avec nos vues plus récentes</a:t>
            </a:r>
            <a:r>
              <a:rPr lang="fr-FR" sz="2400" smtClean="0"/>
              <a:t>. » </a:t>
            </a:r>
          </a:p>
          <a:p>
            <a:pPr marL="0" indent="0" algn="r" eaLnBrk="1" hangingPunct="1">
              <a:lnSpc>
                <a:spcPct val="90000"/>
              </a:lnSpc>
              <a:buFont typeface="Arial" pitchFamily="34" charset="0"/>
              <a:buNone/>
            </a:pPr>
            <a:r>
              <a:rPr lang="fr-FR" sz="2000" smtClean="0"/>
              <a:t>(</a:t>
            </a:r>
            <a:r>
              <a:rPr lang="fr-FR" sz="2000" b="1" smtClean="0">
                <a:solidFill>
                  <a:srgbClr val="FF6600"/>
                </a:solidFill>
              </a:rPr>
              <a:t>1926</a:t>
            </a:r>
            <a:r>
              <a:rPr lang="fr-FR" sz="2000" smtClean="0"/>
              <a:t>, </a:t>
            </a:r>
            <a:r>
              <a:rPr lang="fr-FR" sz="2000" i="1" smtClean="0"/>
              <a:t>G.W., </a:t>
            </a:r>
            <a:r>
              <a:rPr lang="fr-FR" sz="2000" smtClean="0"/>
              <a:t>XIV 172 ; </a:t>
            </a:r>
            <a:r>
              <a:rPr lang="fr-FR" sz="2000" i="1" smtClean="0"/>
              <a:t>Œuvres complètes</a:t>
            </a:r>
            <a:r>
              <a:rPr lang="fr-FR" sz="2000" smtClean="0"/>
              <a:t>, PUF, XVII 256)</a:t>
            </a:r>
            <a:endParaRPr lang="fr-BE" sz="2000" smtClean="0"/>
          </a:p>
          <a:p>
            <a:pPr marL="0" indent="0" eaLnBrk="1" hangingPunct="1">
              <a:lnSpc>
                <a:spcPct val="90000"/>
              </a:lnSpc>
              <a:buFont typeface="Arial" pitchFamily="34" charset="0"/>
              <a:buNone/>
            </a:pPr>
            <a:endParaRPr lang="fr-FR" sz="2400" smtClean="0">
              <a:latin typeface="Arial" pitchFamily="34" charset="0"/>
            </a:endParaRPr>
          </a:p>
        </p:txBody>
      </p:sp>
      <p:pic>
        <p:nvPicPr>
          <p:cNvPr id="58371" name="Espace réservé du contenu 3" descr="Inhibition.1926.jpg"/>
          <p:cNvPicPr>
            <a:picLocks noGrp="1" noChangeAspect="1"/>
          </p:cNvPicPr>
          <p:nvPr>
            <p:ph sz="half" idx="1"/>
          </p:nvPr>
        </p:nvPicPr>
        <p:blipFill>
          <a:blip r:embed="rId3"/>
          <a:srcRect l="-74861" r="-74861"/>
          <a:stretch>
            <a:fillRect/>
          </a:stretch>
        </p:blipFill>
        <p:spPr>
          <a:xfrm>
            <a:off x="1544638" y="549275"/>
            <a:ext cx="5892800" cy="3657600"/>
          </a:xfrm>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Titre 4"/>
          <p:cNvSpPr>
            <a:spLocks noGrp="1"/>
          </p:cNvSpPr>
          <p:nvPr>
            <p:ph type="title"/>
          </p:nvPr>
        </p:nvSpPr>
        <p:spPr>
          <a:xfrm>
            <a:off x="457200" y="274638"/>
            <a:ext cx="8229600" cy="1473200"/>
          </a:xfrm>
        </p:spPr>
        <p:txBody>
          <a:bodyPr/>
          <a:lstStyle/>
          <a:p>
            <a:r>
              <a:rPr lang="fr-FR" sz="2800" smtClean="0"/>
              <a:t>Les interprétations psychanalytiques</a:t>
            </a:r>
            <a:br>
              <a:rPr lang="fr-FR" sz="2800" smtClean="0"/>
            </a:br>
            <a:r>
              <a:rPr lang="fr-FR" sz="2800" smtClean="0"/>
              <a:t>= des </a:t>
            </a:r>
            <a:r>
              <a:rPr lang="fr-FR" altLang="fr-FR" sz="2800" smtClean="0"/>
              <a:t>“</a:t>
            </a:r>
            <a:r>
              <a:rPr lang="fr-FR" sz="2800" smtClean="0"/>
              <a:t>inférences</a:t>
            </a:r>
            <a:r>
              <a:rPr lang="fr-FR" altLang="fr-FR" sz="2800" smtClean="0"/>
              <a:t>”</a:t>
            </a:r>
            <a:endParaRPr lang="fr-FR" sz="2800" smtClean="0"/>
          </a:p>
        </p:txBody>
      </p:sp>
      <p:sp>
        <p:nvSpPr>
          <p:cNvPr id="60418" name="Espace réservé du contenu 5"/>
          <p:cNvSpPr>
            <a:spLocks noGrp="1"/>
          </p:cNvSpPr>
          <p:nvPr>
            <p:ph idx="1"/>
          </p:nvPr>
        </p:nvSpPr>
        <p:spPr>
          <a:xfrm>
            <a:off x="720725" y="1655763"/>
            <a:ext cx="7885113" cy="4856162"/>
          </a:xfrm>
        </p:spPr>
        <p:txBody>
          <a:bodyPr/>
          <a:lstStyle/>
          <a:p>
            <a:pPr marL="0" indent="0">
              <a:buFont typeface="Arial" pitchFamily="34" charset="0"/>
              <a:buNone/>
            </a:pPr>
            <a:endParaRPr lang="fr-FR" sz="2400" smtClean="0"/>
          </a:p>
          <a:p>
            <a:pPr marL="0" indent="0">
              <a:buFont typeface="Arial" pitchFamily="34" charset="0"/>
              <a:buNone/>
            </a:pPr>
            <a:r>
              <a:rPr lang="fr-FR" sz="2400" b="1" smtClean="0"/>
              <a:t>Freud</a:t>
            </a:r>
            <a:r>
              <a:rPr lang="fr-FR" sz="2400" smtClean="0"/>
              <a:t> écrit dans </a:t>
            </a:r>
            <a:r>
              <a:rPr lang="fr-FR" sz="2400" i="1" smtClean="0"/>
              <a:t>Abrégé de psychanalyse </a:t>
            </a:r>
            <a:r>
              <a:rPr lang="fr-FR" sz="2400" smtClean="0"/>
              <a:t>(</a:t>
            </a:r>
            <a:r>
              <a:rPr lang="fr-FR" sz="2400" smtClean="0">
                <a:solidFill>
                  <a:srgbClr val="FF0000"/>
                </a:solidFill>
              </a:rPr>
              <a:t>1938</a:t>
            </a:r>
            <a:r>
              <a:rPr lang="fr-FR" sz="2400" smtClean="0"/>
              <a:t>/1940) :</a:t>
            </a:r>
          </a:p>
          <a:p>
            <a:pPr marL="0" indent="0">
              <a:buFont typeface="Arial" pitchFamily="34" charset="0"/>
              <a:buNone/>
            </a:pPr>
            <a:endParaRPr lang="fr-FR" sz="2400" smtClean="0"/>
          </a:p>
          <a:p>
            <a:pPr marL="0" indent="0" algn="just">
              <a:buFont typeface="Arial" pitchFamily="34" charset="0"/>
              <a:buNone/>
            </a:pPr>
            <a:r>
              <a:rPr lang="fr-FR" altLang="fr-FR" sz="2400" smtClean="0"/>
              <a:t>“</a:t>
            </a:r>
            <a:r>
              <a:rPr lang="fr-FR" altLang="ja-JP" sz="2400" smtClean="0"/>
              <a:t>Les processus et contenus inconscients sont des </a:t>
            </a:r>
            <a:r>
              <a:rPr lang="fr-FR" altLang="fr-FR" sz="2400" smtClean="0"/>
              <a:t>‘</a:t>
            </a:r>
            <a:r>
              <a:rPr lang="fr-FR" altLang="ja-JP" sz="2400" smtClean="0">
                <a:solidFill>
                  <a:srgbClr val="FF0000"/>
                </a:solidFill>
              </a:rPr>
              <a:t>inférences</a:t>
            </a:r>
            <a:r>
              <a:rPr lang="fr-FR" altLang="ja-JP" sz="2400" smtClean="0"/>
              <a:t>’, ils doivent être </a:t>
            </a:r>
            <a:r>
              <a:rPr lang="fr-FR" altLang="ja-JP" sz="2400" smtClean="0">
                <a:solidFill>
                  <a:srgbClr val="FF0000"/>
                </a:solidFill>
              </a:rPr>
              <a:t>déduits</a:t>
            </a:r>
            <a:r>
              <a:rPr lang="fr-FR" altLang="ja-JP" sz="2400" smtClean="0"/>
              <a:t> (</a:t>
            </a:r>
            <a:r>
              <a:rPr lang="fr-FR" altLang="ja-JP" sz="2400" i="1" smtClean="0"/>
              <a:t>erschliessen</a:t>
            </a:r>
            <a:r>
              <a:rPr lang="fr-FR" altLang="ja-JP" sz="2400" smtClean="0"/>
              <a:t>), </a:t>
            </a:r>
            <a:r>
              <a:rPr lang="fr-FR" altLang="ja-JP" sz="2400" smtClean="0">
                <a:solidFill>
                  <a:srgbClr val="FF0000"/>
                </a:solidFill>
              </a:rPr>
              <a:t>devinés</a:t>
            </a:r>
            <a:r>
              <a:rPr lang="fr-FR" altLang="ja-JP" sz="2400" smtClean="0"/>
              <a:t> (</a:t>
            </a:r>
            <a:r>
              <a:rPr lang="fr-FR" altLang="ja-JP" sz="2400" i="1" smtClean="0"/>
              <a:t>erraten</a:t>
            </a:r>
            <a:r>
              <a:rPr lang="fr-FR" altLang="ja-JP" sz="2400" smtClean="0"/>
              <a:t>). […]</a:t>
            </a:r>
          </a:p>
          <a:p>
            <a:pPr marL="0" indent="0" algn="just">
              <a:buFont typeface="Arial" pitchFamily="34" charset="0"/>
              <a:buNone/>
            </a:pPr>
            <a:r>
              <a:rPr lang="fr-FR" altLang="ja-JP" sz="2400" smtClean="0"/>
              <a:t>De quel droit et avec quel degré de certitude effectuons-nous dans ce cas de telles inférences et interpolations ? Cela reste naturellement soumis à la critique dans chacun des cas, et il est indéniable que la décision offre souvent de grandes difficultés, qui s'expriment dans le manque d'accord parmi les analystes.</a:t>
            </a:r>
            <a:r>
              <a:rPr lang="fr-BE" altLang="fr-FR" sz="2400" smtClean="0"/>
              <a:t>”</a:t>
            </a:r>
            <a:r>
              <a:rPr lang="fr-BE" altLang="ja-JP" sz="2400" smtClean="0"/>
              <a:t> </a:t>
            </a:r>
          </a:p>
          <a:p>
            <a:pPr marL="0" indent="0" algn="r">
              <a:buFont typeface="Arial" pitchFamily="34" charset="0"/>
              <a:buNone/>
            </a:pPr>
            <a:r>
              <a:rPr lang="fr-FR" altLang="ja-JP" sz="2000" smtClean="0"/>
              <a:t>(trad., </a:t>
            </a:r>
            <a:r>
              <a:rPr lang="fr-FR" altLang="ja-JP" sz="2000" i="1" smtClean="0"/>
              <a:t>Œuvres complètes</a:t>
            </a:r>
            <a:r>
              <a:rPr lang="fr-FR" altLang="ja-JP" sz="2000" smtClean="0"/>
              <a:t>, PUF, XX 250; </a:t>
            </a:r>
            <a:r>
              <a:rPr lang="fr-BE" altLang="ja-JP" sz="2000" smtClean="0"/>
              <a:t>295)</a:t>
            </a:r>
            <a:endParaRPr lang="fr-FR" altLang="ja-JP" sz="2000" smtClean="0"/>
          </a:p>
          <a:p>
            <a:pPr marL="0" indent="0">
              <a:buFont typeface="Arial" pitchFamily="34" charset="0"/>
              <a:buNone/>
            </a:pPr>
            <a:endParaRPr lang="fr-FR" sz="2400" smtClean="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Titre 1"/>
          <p:cNvSpPr>
            <a:spLocks noGrp="1"/>
          </p:cNvSpPr>
          <p:nvPr>
            <p:ph type="title"/>
          </p:nvPr>
        </p:nvSpPr>
        <p:spPr>
          <a:xfrm>
            <a:off x="1171575" y="404813"/>
            <a:ext cx="6929438" cy="1911350"/>
          </a:xfrm>
        </p:spPr>
        <p:txBody>
          <a:bodyPr/>
          <a:lstStyle/>
          <a:p>
            <a:pPr algn="just" eaLnBrk="1" hangingPunct="1"/>
            <a:r>
              <a:rPr lang="fr-FR" sz="2000" smtClean="0"/>
              <a:t>Pour Frank Cioffi, Freud a produit des énoncés réfutables, </a:t>
            </a:r>
            <a:br>
              <a:rPr lang="fr-FR" sz="2000" smtClean="0"/>
            </a:br>
            <a:r>
              <a:rPr lang="fr-FR" sz="2000" smtClean="0"/>
              <a:t>mais il a publié de fausses allégations pour prouver sa théorie.</a:t>
            </a:r>
            <a:br>
              <a:rPr lang="fr-FR" sz="2000" smtClean="0"/>
            </a:br>
            <a:r>
              <a:rPr lang="fr-FR" sz="2000" smtClean="0"/>
              <a:t>C</a:t>
            </a:r>
            <a:r>
              <a:rPr lang="fr-FR" altLang="fr-FR" sz="2000" smtClean="0"/>
              <a:t>’</a:t>
            </a:r>
            <a:r>
              <a:rPr lang="fr-FR" sz="2000" smtClean="0"/>
              <a:t>est en ce sens là que sa psychanalyse est une </a:t>
            </a:r>
            <a:r>
              <a:rPr lang="fr-FR" altLang="fr-FR" sz="2000" smtClean="0"/>
              <a:t>“</a:t>
            </a:r>
            <a:r>
              <a:rPr lang="fr-FR" sz="2000" smtClean="0"/>
              <a:t>pseudoscience</a:t>
            </a:r>
            <a:r>
              <a:rPr lang="fr-FR" altLang="fr-FR" sz="2000" smtClean="0"/>
              <a:t>”</a:t>
            </a:r>
            <a:endParaRPr lang="fr-FR" sz="1800" smtClean="0"/>
          </a:p>
        </p:txBody>
      </p:sp>
      <p:pic>
        <p:nvPicPr>
          <p:cNvPr id="61442" name="Espace réservé du contenu 5" descr="01cioffi-articleInline.jpg"/>
          <p:cNvPicPr>
            <a:picLocks noGrp="1" noChangeAspect="1"/>
          </p:cNvPicPr>
          <p:nvPr>
            <p:ph sz="half" idx="2"/>
          </p:nvPr>
        </p:nvPicPr>
        <p:blipFill>
          <a:blip r:embed="rId2"/>
          <a:srcRect t="-1735" b="-1735"/>
          <a:stretch>
            <a:fillRect/>
          </a:stretch>
        </p:blipFill>
        <p:spPr>
          <a:xfrm>
            <a:off x="4892675" y="2316163"/>
            <a:ext cx="3208338" cy="4176712"/>
          </a:xfrm>
        </p:spPr>
      </p:pic>
      <p:pic>
        <p:nvPicPr>
          <p:cNvPr id="61443" name="Espace réservé du contenu 7" descr="515QA3GHRNL._SY445_.jpg"/>
          <p:cNvPicPr>
            <a:picLocks noGrp="1" noChangeAspect="1"/>
          </p:cNvPicPr>
          <p:nvPr>
            <p:ph sz="half" idx="1"/>
          </p:nvPr>
        </p:nvPicPr>
        <p:blipFill>
          <a:blip r:embed="rId3"/>
          <a:srcRect l="-27530" r="-27530"/>
          <a:stretch>
            <a:fillRect/>
          </a:stretch>
        </p:blipFill>
        <p:spPr>
          <a:xfrm>
            <a:off x="457200" y="2408238"/>
            <a:ext cx="4114800" cy="3962400"/>
          </a:xfrm>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Titre 1"/>
          <p:cNvSpPr>
            <a:spLocks noGrp="1"/>
          </p:cNvSpPr>
          <p:nvPr>
            <p:ph type="title"/>
          </p:nvPr>
        </p:nvSpPr>
        <p:spPr>
          <a:xfrm>
            <a:off x="457200" y="554038"/>
            <a:ext cx="8229600" cy="868362"/>
          </a:xfrm>
        </p:spPr>
        <p:txBody>
          <a:bodyPr/>
          <a:lstStyle/>
          <a:p>
            <a:pPr eaLnBrk="1" hangingPunct="1"/>
            <a:r>
              <a:rPr lang="fr-FR" sz="2800" smtClean="0">
                <a:solidFill>
                  <a:srgbClr val="0000FF"/>
                </a:solidFill>
              </a:rPr>
              <a:t>Théorie de la séduction: 1</a:t>
            </a:r>
            <a:r>
              <a:rPr lang="fr-FR" sz="2800" baseline="30000" smtClean="0">
                <a:solidFill>
                  <a:srgbClr val="0000FF"/>
                </a:solidFill>
              </a:rPr>
              <a:t>ère</a:t>
            </a:r>
            <a:r>
              <a:rPr lang="fr-FR" sz="2800" smtClean="0">
                <a:solidFill>
                  <a:srgbClr val="0000FF"/>
                </a:solidFill>
              </a:rPr>
              <a:t> version (1896)</a:t>
            </a:r>
            <a:br>
              <a:rPr lang="fr-FR" sz="2800" smtClean="0">
                <a:solidFill>
                  <a:srgbClr val="0000FF"/>
                </a:solidFill>
              </a:rPr>
            </a:br>
            <a:endParaRPr lang="fr-FR" sz="2800" smtClean="0"/>
          </a:p>
        </p:txBody>
      </p:sp>
      <p:sp>
        <p:nvSpPr>
          <p:cNvPr id="62466" name="Espace réservé du contenu 2"/>
          <p:cNvSpPr>
            <a:spLocks noGrp="1"/>
          </p:cNvSpPr>
          <p:nvPr>
            <p:ph idx="1"/>
          </p:nvPr>
        </p:nvSpPr>
        <p:spPr>
          <a:xfrm>
            <a:off x="457200" y="1422400"/>
            <a:ext cx="7966075" cy="5008563"/>
          </a:xfrm>
        </p:spPr>
        <p:txBody>
          <a:bodyPr/>
          <a:lstStyle/>
          <a:p>
            <a:pPr eaLnBrk="1" hangingPunct="1">
              <a:buFont typeface="Arial" pitchFamily="34" charset="0"/>
              <a:buNone/>
            </a:pPr>
            <a:r>
              <a:rPr lang="fr-FR" sz="2000" smtClean="0"/>
              <a:t>	Les troubles &lt;= expériences sexuelles de l</a:t>
            </a:r>
            <a:r>
              <a:rPr lang="fr-FR" altLang="fr-FR" sz="2000" smtClean="0"/>
              <a:t>’</a:t>
            </a:r>
            <a:r>
              <a:rPr lang="fr-FR" sz="2000" smtClean="0"/>
              <a:t>enfance </a:t>
            </a:r>
            <a:r>
              <a:rPr lang="fr-FR" sz="2000" smtClean="0">
                <a:solidFill>
                  <a:srgbClr val="FF0000"/>
                </a:solidFill>
              </a:rPr>
              <a:t>refoulées</a:t>
            </a:r>
            <a:r>
              <a:rPr lang="fr-FR" sz="2000" smtClean="0"/>
              <a:t>, </a:t>
            </a:r>
            <a:r>
              <a:rPr lang="fr-FR" sz="2000" smtClean="0">
                <a:solidFill>
                  <a:srgbClr val="FF0000"/>
                </a:solidFill>
              </a:rPr>
              <a:t>oubliées :</a:t>
            </a:r>
          </a:p>
          <a:p>
            <a:pPr eaLnBrk="1" hangingPunct="1">
              <a:lnSpc>
                <a:spcPct val="50000"/>
              </a:lnSpc>
              <a:buFont typeface="Arial" pitchFamily="34" charset="0"/>
              <a:buNone/>
            </a:pPr>
            <a:endParaRPr lang="fr-FR" sz="2000" smtClean="0">
              <a:solidFill>
                <a:srgbClr val="FF0000"/>
              </a:solidFill>
            </a:endParaRPr>
          </a:p>
          <a:p>
            <a:pPr algn="just" eaLnBrk="1" hangingPunct="1">
              <a:buFont typeface="Arial" pitchFamily="34" charset="0"/>
              <a:buNone/>
            </a:pPr>
            <a:r>
              <a:rPr lang="fr-FR" sz="2000" smtClean="0"/>
              <a:t>	</a:t>
            </a:r>
            <a:r>
              <a:rPr lang="fr-FR" altLang="fr-FR" sz="2000" smtClean="0"/>
              <a:t>“</a:t>
            </a:r>
            <a:r>
              <a:rPr lang="fr-FR" sz="2000" smtClean="0"/>
              <a:t>Les malades ne racontent jamais ces histoires spontanément, ni ne vont jamais dans le cours d'un traitement offrir au médecin tout d'un coup le souvenir complet d'une telle scène. On ne réussit à réveiller la trace psychique de l'événement sexuel précoce que sous </a:t>
            </a:r>
            <a:r>
              <a:rPr lang="fr-FR" sz="2000" b="1" smtClean="0">
                <a:solidFill>
                  <a:srgbClr val="FF0000"/>
                </a:solidFill>
              </a:rPr>
              <a:t>la pression la plus énergique </a:t>
            </a:r>
            <a:r>
              <a:rPr lang="fr-FR" sz="2000" smtClean="0">
                <a:solidFill>
                  <a:srgbClr val="FF0000"/>
                </a:solidFill>
              </a:rPr>
              <a:t>du procédé analyseur et contre une </a:t>
            </a:r>
            <a:r>
              <a:rPr lang="fr-FR" sz="2000" b="1" smtClean="0">
                <a:solidFill>
                  <a:srgbClr val="FF0000"/>
                </a:solidFill>
              </a:rPr>
              <a:t>résistance énorme</a:t>
            </a:r>
            <a:r>
              <a:rPr lang="fr-FR" sz="2000" smtClean="0">
                <a:solidFill>
                  <a:srgbClr val="FF0000"/>
                </a:solidFill>
              </a:rPr>
              <a:t>, aussi faut-il leur </a:t>
            </a:r>
            <a:r>
              <a:rPr lang="fr-FR" sz="2000" b="1" smtClean="0">
                <a:solidFill>
                  <a:srgbClr val="FF0000"/>
                </a:solidFill>
              </a:rPr>
              <a:t>arracher</a:t>
            </a:r>
            <a:r>
              <a:rPr lang="fr-FR" sz="2000" smtClean="0">
                <a:solidFill>
                  <a:srgbClr val="FF0000"/>
                </a:solidFill>
              </a:rPr>
              <a:t> le souvenir </a:t>
            </a:r>
            <a:r>
              <a:rPr lang="fr-FR" sz="2000" b="1" smtClean="0">
                <a:solidFill>
                  <a:srgbClr val="FF0000"/>
                </a:solidFill>
              </a:rPr>
              <a:t>morceau par morceau</a:t>
            </a:r>
            <a:r>
              <a:rPr lang="fr-FR" sz="2000" smtClean="0"/>
              <a:t>.</a:t>
            </a:r>
            <a:r>
              <a:rPr lang="fr-FR" sz="2000" baseline="30000" smtClean="0"/>
              <a:t>1</a:t>
            </a:r>
            <a:r>
              <a:rPr lang="fr-FR" altLang="fr-FR" sz="2000" smtClean="0"/>
              <a:t>”</a:t>
            </a:r>
            <a:r>
              <a:rPr lang="fr-FR" sz="2000" smtClean="0"/>
              <a:t> </a:t>
            </a:r>
          </a:p>
          <a:p>
            <a:pPr algn="just" eaLnBrk="1" hangingPunct="1">
              <a:buFont typeface="Arial" pitchFamily="34" charset="0"/>
              <a:buNone/>
            </a:pPr>
            <a:r>
              <a:rPr lang="fr-FR" sz="2000" smtClean="0"/>
              <a:t>	</a:t>
            </a:r>
            <a:r>
              <a:rPr lang="fr-FR" altLang="fr-FR" sz="2000" smtClean="0"/>
              <a:t>“</a:t>
            </a:r>
            <a:r>
              <a:rPr lang="fr-FR" sz="2000" smtClean="0"/>
              <a:t>Dans la plupart des cas, les souvenirs n'étaient retrouvés qu</a:t>
            </a:r>
            <a:r>
              <a:rPr lang="fr-FR" altLang="fr-FR" sz="2000" smtClean="0"/>
              <a:t>’</a:t>
            </a:r>
            <a:r>
              <a:rPr lang="fr-FR" altLang="ja-JP" sz="2000" b="1" smtClean="0">
                <a:solidFill>
                  <a:srgbClr val="FF0000"/>
                </a:solidFill>
              </a:rPr>
              <a:t>après plus de cent heures de travail</a:t>
            </a:r>
            <a:r>
              <a:rPr lang="fr-FR" altLang="ja-JP" sz="2000" smtClean="0"/>
              <a:t>.</a:t>
            </a:r>
            <a:r>
              <a:rPr lang="fr-FR" altLang="ja-JP" sz="2000" baseline="30000" smtClean="0"/>
              <a:t>2</a:t>
            </a:r>
            <a:r>
              <a:rPr lang="fr-FR" altLang="fr-FR" sz="2000" smtClean="0"/>
              <a:t>”</a:t>
            </a:r>
            <a:endParaRPr lang="fr-FR" altLang="ja-JP" sz="2000" smtClean="0"/>
          </a:p>
          <a:p>
            <a:pPr eaLnBrk="1" hangingPunct="1">
              <a:lnSpc>
                <a:spcPct val="50000"/>
              </a:lnSpc>
              <a:buFont typeface="Arial" pitchFamily="34" charset="0"/>
              <a:buNone/>
            </a:pPr>
            <a:endParaRPr lang="fr-FR" sz="1600" smtClean="0"/>
          </a:p>
          <a:p>
            <a:pPr algn="r" eaLnBrk="1" hangingPunct="1">
              <a:buFont typeface="Arial" pitchFamily="34" charset="0"/>
              <a:buNone/>
            </a:pPr>
            <a:endParaRPr lang="fr-FR" sz="1600" baseline="30000" smtClean="0"/>
          </a:p>
          <a:p>
            <a:pPr algn="r" eaLnBrk="1" hangingPunct="1">
              <a:buFont typeface="Arial" pitchFamily="34" charset="0"/>
              <a:buNone/>
            </a:pPr>
            <a:r>
              <a:rPr lang="fr-FR" sz="1600" baseline="30000" smtClean="0"/>
              <a:t>1</a:t>
            </a:r>
            <a:r>
              <a:rPr lang="fr-FR" sz="1600" smtClean="0"/>
              <a:t> « L'hérédité et l'étiologie des névroses » (1896), rééd. dans </a:t>
            </a:r>
            <a:r>
              <a:rPr lang="fr-FR" sz="1600" i="1" smtClean="0"/>
              <a:t>Gesammelte Werke</a:t>
            </a:r>
            <a:r>
              <a:rPr lang="fr-FR" sz="1600" smtClean="0"/>
              <a:t>, Francfort, Fischer, I, p. 418, et dans </a:t>
            </a:r>
            <a:r>
              <a:rPr lang="fr-FR" sz="1600" i="1" smtClean="0"/>
              <a:t>Œuvres complètes</a:t>
            </a:r>
            <a:r>
              <a:rPr lang="fr-FR" sz="1600" smtClean="0"/>
              <a:t>, P.U.F., III, p. 117.</a:t>
            </a:r>
          </a:p>
          <a:p>
            <a:pPr algn="r" eaLnBrk="1" hangingPunct="1">
              <a:buFont typeface="Arial" pitchFamily="34" charset="0"/>
              <a:buNone/>
            </a:pPr>
            <a:r>
              <a:rPr lang="fr-FR" sz="1600" baseline="30000" smtClean="0"/>
              <a:t>2 </a:t>
            </a:r>
            <a:r>
              <a:rPr lang="fr-FR" sz="1600" smtClean="0"/>
              <a:t>« Sur l</a:t>
            </a:r>
            <a:r>
              <a:rPr lang="fr-FR" altLang="fr-FR" sz="1600" smtClean="0"/>
              <a:t>’</a:t>
            </a:r>
            <a:r>
              <a:rPr lang="fr-FR" sz="1600" smtClean="0"/>
              <a:t>étiologie de l</a:t>
            </a:r>
            <a:r>
              <a:rPr lang="fr-FR" altLang="fr-FR" sz="1600" smtClean="0"/>
              <a:t>’</a:t>
            </a:r>
            <a:r>
              <a:rPr lang="fr-FR" sz="1600" smtClean="0"/>
              <a:t>hystérie » (1896), G.W., I, p. 458 ; trad., O.C., III, p. 180. </a:t>
            </a:r>
          </a:p>
          <a:p>
            <a:pPr eaLnBrk="1" hangingPunct="1"/>
            <a:endParaRPr lang="fr-FR" sz="1600" smtClean="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Titre 1"/>
          <p:cNvSpPr>
            <a:spLocks noGrp="1"/>
          </p:cNvSpPr>
          <p:nvPr>
            <p:ph type="title"/>
          </p:nvPr>
        </p:nvSpPr>
        <p:spPr>
          <a:xfrm>
            <a:off x="457200" y="669925"/>
            <a:ext cx="8229600" cy="1011238"/>
          </a:xfrm>
        </p:spPr>
        <p:txBody>
          <a:bodyPr/>
          <a:lstStyle/>
          <a:p>
            <a:pPr eaLnBrk="1" hangingPunct="1"/>
            <a:r>
              <a:rPr lang="fr-FR" sz="2800" smtClean="0">
                <a:solidFill>
                  <a:srgbClr val="0000FF"/>
                </a:solidFill>
              </a:rPr>
              <a:t>Théorie de la séduction: 2</a:t>
            </a:r>
            <a:r>
              <a:rPr lang="fr-FR" sz="2800" baseline="30000" smtClean="0">
                <a:solidFill>
                  <a:srgbClr val="0000FF"/>
                </a:solidFill>
              </a:rPr>
              <a:t>e</a:t>
            </a:r>
            <a:r>
              <a:rPr lang="fr-FR" sz="2800" smtClean="0">
                <a:solidFill>
                  <a:srgbClr val="0000FF"/>
                </a:solidFill>
              </a:rPr>
              <a:t> version (&gt; 1900)</a:t>
            </a:r>
            <a:br>
              <a:rPr lang="fr-FR" sz="2800" smtClean="0">
                <a:solidFill>
                  <a:srgbClr val="0000FF"/>
                </a:solidFill>
              </a:rPr>
            </a:br>
            <a:endParaRPr lang="fr-FR" sz="2800" smtClean="0"/>
          </a:p>
        </p:txBody>
      </p:sp>
      <p:sp>
        <p:nvSpPr>
          <p:cNvPr id="63490" name="Espace réservé du contenu 2"/>
          <p:cNvSpPr>
            <a:spLocks noGrp="1"/>
          </p:cNvSpPr>
          <p:nvPr>
            <p:ph idx="1"/>
          </p:nvPr>
        </p:nvSpPr>
        <p:spPr>
          <a:xfrm>
            <a:off x="635000" y="1681163"/>
            <a:ext cx="8051800" cy="4456112"/>
          </a:xfrm>
        </p:spPr>
        <p:txBody>
          <a:bodyPr/>
          <a:lstStyle/>
          <a:p>
            <a:pPr marL="0" indent="0" eaLnBrk="1" hangingPunct="1">
              <a:buFont typeface="Arial" pitchFamily="34" charset="0"/>
              <a:buNone/>
            </a:pPr>
            <a:endParaRPr lang="fr-FR" sz="1600" smtClean="0"/>
          </a:p>
          <a:p>
            <a:pPr marL="0" indent="0" algn="just" eaLnBrk="1" hangingPunct="1">
              <a:buFont typeface="Arial" pitchFamily="34" charset="0"/>
              <a:buNone/>
            </a:pPr>
            <a:r>
              <a:rPr lang="fr-FR" sz="2400" smtClean="0"/>
              <a:t>« À l'époque où l</a:t>
            </a:r>
            <a:r>
              <a:rPr lang="fr-FR" altLang="fr-FR" sz="2400" smtClean="0"/>
              <a:t>’</a:t>
            </a:r>
            <a:r>
              <a:rPr lang="fr-FR" sz="2400" smtClean="0"/>
              <a:t>intérêt principal était dirigé sur la découverte des traumatismes sexuels de l'enfance, </a:t>
            </a:r>
            <a:r>
              <a:rPr lang="fr-FR" sz="2400" smtClean="0">
                <a:solidFill>
                  <a:srgbClr val="FF0000"/>
                </a:solidFill>
              </a:rPr>
              <a:t>presque toutes mes patientes me racontaient qu</a:t>
            </a:r>
            <a:r>
              <a:rPr lang="fr-FR" altLang="fr-FR" sz="2400" smtClean="0">
                <a:solidFill>
                  <a:srgbClr val="FF0000"/>
                </a:solidFill>
              </a:rPr>
              <a:t>’</a:t>
            </a:r>
            <a:r>
              <a:rPr lang="fr-FR" sz="2400" smtClean="0">
                <a:solidFill>
                  <a:srgbClr val="FF0000"/>
                </a:solidFill>
              </a:rPr>
              <a:t>elles avaient été séduites par leur père</a:t>
            </a:r>
            <a:r>
              <a:rPr lang="fr-FR" sz="2400" smtClean="0"/>
              <a:t>. Il me fallut finalement constater que ces rapports n</a:t>
            </a:r>
            <a:r>
              <a:rPr lang="fr-FR" altLang="fr-FR" sz="2400" smtClean="0"/>
              <a:t>’</a:t>
            </a:r>
            <a:r>
              <a:rPr lang="fr-FR" sz="2400" smtClean="0"/>
              <a:t>étaient pas vrais, et j'appris ainsi à comprendre que les symptômes hystériques dérivent de fantasmes et non pas d</a:t>
            </a:r>
            <a:r>
              <a:rPr lang="fr-FR" altLang="fr-FR" sz="2400" smtClean="0"/>
              <a:t>’</a:t>
            </a:r>
            <a:r>
              <a:rPr lang="fr-FR" sz="2400" smtClean="0"/>
              <a:t>événements réels. Ce n</a:t>
            </a:r>
            <a:r>
              <a:rPr lang="fr-FR" altLang="fr-FR" sz="2400" smtClean="0"/>
              <a:t>’</a:t>
            </a:r>
            <a:r>
              <a:rPr lang="fr-FR" sz="2400" smtClean="0"/>
              <a:t>est que plus tard que je pus reconnaître dans ce fantasme de séduction par le père l'expression du complexe d'Œdipe typique chez la femme. » </a:t>
            </a:r>
          </a:p>
          <a:p>
            <a:pPr marL="0" indent="0" eaLnBrk="1" hangingPunct="1"/>
            <a:endParaRPr lang="fr-FR" sz="1800" smtClean="0"/>
          </a:p>
          <a:p>
            <a:pPr marL="0" indent="0" algn="r" eaLnBrk="1" hangingPunct="1">
              <a:buFont typeface="Arial" pitchFamily="34" charset="0"/>
              <a:buNone/>
            </a:pPr>
            <a:r>
              <a:rPr lang="fr-FR" sz="2000" i="1" smtClean="0"/>
              <a:t>Nouvelles conférences sur la psychanalyse</a:t>
            </a:r>
            <a:r>
              <a:rPr lang="fr-FR" sz="2000" smtClean="0"/>
              <a:t> (1933), </a:t>
            </a:r>
          </a:p>
          <a:p>
            <a:pPr marL="0" indent="0" algn="r" eaLnBrk="1" hangingPunct="1">
              <a:buFont typeface="Arial" pitchFamily="34" charset="0"/>
              <a:buNone/>
            </a:pPr>
            <a:r>
              <a:rPr lang="fr-FR" sz="2000" smtClean="0"/>
              <a:t>trad., Gallimard, p. 161</a:t>
            </a:r>
            <a:r>
              <a:rPr lang="fr-FR" sz="1800" smtClean="0"/>
              <a:t>.</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Titre 6"/>
          <p:cNvSpPr>
            <a:spLocks noGrp="1"/>
          </p:cNvSpPr>
          <p:nvPr>
            <p:ph type="title"/>
          </p:nvPr>
        </p:nvSpPr>
        <p:spPr>
          <a:xfrm>
            <a:off x="457200" y="371475"/>
            <a:ext cx="8229600" cy="1325563"/>
          </a:xfrm>
        </p:spPr>
        <p:txBody>
          <a:bodyPr/>
          <a:lstStyle/>
          <a:p>
            <a:r>
              <a:rPr lang="fr-FR" sz="2800" smtClean="0"/>
              <a:t>Freud subjectivise les problèmes psychologiques.</a:t>
            </a:r>
            <a:br>
              <a:rPr lang="fr-FR" sz="2800" smtClean="0"/>
            </a:br>
            <a:r>
              <a:rPr lang="fr-FR" sz="2800" smtClean="0"/>
              <a:t>Tout se ramène à la vie </a:t>
            </a:r>
            <a:r>
              <a:rPr lang="fr-FR" altLang="fr-FR" sz="2800" smtClean="0"/>
              <a:t>“</a:t>
            </a:r>
            <a:r>
              <a:rPr lang="fr-FR" sz="2800" smtClean="0"/>
              <a:t>intérieure</a:t>
            </a:r>
            <a:r>
              <a:rPr lang="fr-FR" altLang="fr-FR" sz="2800" smtClean="0"/>
              <a:t>”</a:t>
            </a:r>
            <a:r>
              <a:rPr lang="fr-FR" sz="2800" smtClean="0"/>
              <a:t>.</a:t>
            </a:r>
          </a:p>
        </p:txBody>
      </p:sp>
      <p:pic>
        <p:nvPicPr>
          <p:cNvPr id="64514" name="Espace réservé du contenu 8" descr="PK.CO.Geluk.12.jpg"/>
          <p:cNvPicPr>
            <a:picLocks noGrp="1" noChangeAspect="1"/>
          </p:cNvPicPr>
          <p:nvPr>
            <p:ph idx="1"/>
          </p:nvPr>
        </p:nvPicPr>
        <p:blipFill>
          <a:blip r:embed="rId2"/>
          <a:srcRect t="-38901" b="-38901"/>
          <a:stretch>
            <a:fillRect/>
          </a:stretch>
        </p:blipFill>
        <p:spPr>
          <a:xfrm>
            <a:off x="233363" y="1600200"/>
            <a:ext cx="8726487" cy="4525963"/>
          </a:xfrm>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685800" y="909638"/>
            <a:ext cx="7772400" cy="1890712"/>
          </a:xfrm>
          <a:solidFill>
            <a:schemeClr val="accent4">
              <a:lumMod val="40000"/>
              <a:lumOff val="60000"/>
            </a:schemeClr>
          </a:solidFill>
          <a:ln w="12700">
            <a:solidFill>
              <a:schemeClr val="tx1"/>
            </a:solidFill>
          </a:ln>
        </p:spPr>
        <p:txBody>
          <a:bodyPr>
            <a:normAutofit/>
          </a:bodyPr>
          <a:lstStyle/>
          <a:p>
            <a:pPr eaLnBrk="1" hangingPunct="1"/>
            <a:r>
              <a:rPr lang="fr-FR" sz="3600" smtClean="0">
                <a:solidFill>
                  <a:srgbClr val="FF0000"/>
                </a:solidFill>
              </a:rPr>
              <a:t>La thérapie freudienne</a:t>
            </a:r>
          </a:p>
        </p:txBody>
      </p:sp>
      <p:sp>
        <p:nvSpPr>
          <p:cNvPr id="3" name="Sous-titre 2"/>
          <p:cNvSpPr>
            <a:spLocks noGrp="1"/>
          </p:cNvSpPr>
          <p:nvPr>
            <p:ph type="subTitle" idx="1"/>
          </p:nvPr>
        </p:nvSpPr>
        <p:spPr>
          <a:xfrm>
            <a:off x="820738" y="3886200"/>
            <a:ext cx="7637462" cy="2163763"/>
          </a:xfrm>
        </p:spPr>
        <p:txBody>
          <a:bodyPr>
            <a:normAutofit/>
          </a:bodyPr>
          <a:lstStyle/>
          <a:p>
            <a:pPr algn="just" eaLnBrk="1" hangingPunct="1"/>
            <a:r>
              <a:rPr lang="fr-FR" sz="2400" smtClean="0">
                <a:solidFill>
                  <a:schemeClr val="tx1"/>
                </a:solidFill>
              </a:rPr>
              <a:t>« Notre technique a grandi avec le traitement de l'</a:t>
            </a:r>
            <a:r>
              <a:rPr lang="fr-FR" sz="2400" smtClean="0">
                <a:solidFill>
                  <a:srgbClr val="0000FF"/>
                </a:solidFill>
              </a:rPr>
              <a:t>hystérie</a:t>
            </a:r>
            <a:r>
              <a:rPr lang="fr-FR" sz="2400" smtClean="0">
                <a:solidFill>
                  <a:schemeClr val="tx1"/>
                </a:solidFill>
              </a:rPr>
              <a:t> et elle ne cesse d'être toujours réglée sur cette affection » </a:t>
            </a:r>
          </a:p>
          <a:p>
            <a:pPr algn="just" eaLnBrk="1" hangingPunct="1"/>
            <a:endParaRPr lang="fr-FR" sz="2400" smtClean="0">
              <a:solidFill>
                <a:schemeClr val="tx1"/>
              </a:solidFill>
            </a:endParaRPr>
          </a:p>
          <a:p>
            <a:pPr algn="r" eaLnBrk="1" hangingPunct="1"/>
            <a:r>
              <a:rPr lang="fr-FR" sz="2000" smtClean="0">
                <a:solidFill>
                  <a:schemeClr val="tx1"/>
                </a:solidFill>
              </a:rPr>
              <a:t>Freud, Les voies de la thérapie psychanalytiques </a:t>
            </a:r>
            <a:r>
              <a:rPr lang="fr-FR" sz="2000" smtClean="0">
                <a:solidFill>
                  <a:srgbClr val="FF0000"/>
                </a:solidFill>
              </a:rPr>
              <a:t>(1919)</a:t>
            </a:r>
          </a:p>
          <a:p>
            <a:pPr algn="r" eaLnBrk="1" hangingPunct="1"/>
            <a:r>
              <a:rPr lang="fr-FR" sz="2000" smtClean="0">
                <a:solidFill>
                  <a:schemeClr val="tx1"/>
                </a:solidFill>
              </a:rPr>
              <a:t> </a:t>
            </a:r>
            <a:r>
              <a:rPr lang="fr-FR" sz="2000" i="1" smtClean="0">
                <a:solidFill>
                  <a:schemeClr val="tx1"/>
                </a:solidFill>
              </a:rPr>
              <a:t>Œuvres complètes</a:t>
            </a:r>
            <a:r>
              <a:rPr lang="fr-FR" sz="2000" smtClean="0">
                <a:solidFill>
                  <a:schemeClr val="tx1"/>
                </a:solidFill>
              </a:rPr>
              <a:t>, PUF, XV, p. 106). </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Titre 1"/>
          <p:cNvSpPr>
            <a:spLocks noGrp="1"/>
          </p:cNvSpPr>
          <p:nvPr>
            <p:ph type="title"/>
          </p:nvPr>
        </p:nvSpPr>
        <p:spPr>
          <a:xfrm>
            <a:off x="457200" y="512763"/>
            <a:ext cx="8229600" cy="1749425"/>
          </a:xfrm>
        </p:spPr>
        <p:txBody>
          <a:bodyPr/>
          <a:lstStyle/>
          <a:p>
            <a:pPr algn="just" eaLnBrk="1" hangingPunct="1"/>
            <a:r>
              <a:rPr lang="fr-FR" altLang="fr-FR" sz="1800" smtClean="0"/>
              <a:t>“</a:t>
            </a:r>
            <a:r>
              <a:rPr lang="fr-FR" altLang="ja-JP" sz="1800" smtClean="0"/>
              <a:t>Ce n'est pas à moi que revient le mérite — si c'en est un — d'avoir fait naître </a:t>
            </a:r>
            <a:r>
              <a:rPr lang="fr-FR" altLang="ja-JP" sz="1800" smtClean="0">
                <a:solidFill>
                  <a:srgbClr val="0000FF"/>
                </a:solidFill>
              </a:rPr>
              <a:t>la psychanalyse</a:t>
            </a:r>
            <a:r>
              <a:rPr lang="fr-FR" altLang="ja-JP" sz="1800" smtClean="0"/>
              <a:t>. Je n'ai pas participé à ses débuts. J'étais encore étudiant, absorbé par la présentation de mes derniers examens, lorsqu'un médecin viennois, le Dr. Joseph Breuer, appliqua </a:t>
            </a:r>
            <a:r>
              <a:rPr lang="fr-FR" altLang="ja-JP" sz="1800" smtClean="0">
                <a:solidFill>
                  <a:srgbClr val="0000FF"/>
                </a:solidFill>
              </a:rPr>
              <a:t>pour la première fois ce procédé </a:t>
            </a:r>
            <a:r>
              <a:rPr lang="fr-FR" altLang="ja-JP" sz="1800" smtClean="0"/>
              <a:t>à une jeune fille souffrant d'hystérie</a:t>
            </a:r>
            <a:r>
              <a:rPr lang="fr-FR" altLang="fr-FR" sz="1800" smtClean="0"/>
              <a:t>”</a:t>
            </a:r>
            <a:r>
              <a:rPr lang="fr-FR" altLang="ja-JP" sz="1800" smtClean="0"/>
              <a:t> (</a:t>
            </a:r>
            <a:r>
              <a:rPr lang="fr-FR" altLang="ja-JP" sz="1800" i="1" smtClean="0"/>
              <a:t>Ueber Psychoanalyse (Fünf Vorlesungen)</a:t>
            </a:r>
            <a:r>
              <a:rPr lang="fr-FR" altLang="ja-JP" sz="1800" smtClean="0"/>
              <a:t> (1910), G.W., VIII, p. 3).</a:t>
            </a:r>
            <a:r>
              <a:rPr lang="fr-BE" altLang="ja-JP" sz="1800" smtClean="0"/>
              <a:t> </a:t>
            </a:r>
            <a:endParaRPr lang="fr-FR" sz="1800" smtClean="0"/>
          </a:p>
        </p:txBody>
      </p:sp>
      <p:pic>
        <p:nvPicPr>
          <p:cNvPr id="66562" name="Espace réservé du contenu 4" descr="joseph-breuer.jpg"/>
          <p:cNvPicPr>
            <a:picLocks noGrp="1" noChangeAspect="1"/>
          </p:cNvPicPr>
          <p:nvPr>
            <p:ph sz="half" idx="1"/>
          </p:nvPr>
        </p:nvPicPr>
        <p:blipFill>
          <a:blip r:embed="rId2"/>
          <a:srcRect l="-27649" r="-27649"/>
          <a:stretch>
            <a:fillRect/>
          </a:stretch>
        </p:blipFill>
        <p:spPr>
          <a:xfrm>
            <a:off x="822325" y="2571750"/>
            <a:ext cx="3552825" cy="3233738"/>
          </a:xfrm>
        </p:spPr>
      </p:pic>
      <p:pic>
        <p:nvPicPr>
          <p:cNvPr id="66563" name="Espace réservé du contenu 5" descr="Anna.O.jpg"/>
          <p:cNvPicPr>
            <a:picLocks noGrp="1" noChangeAspect="1"/>
          </p:cNvPicPr>
          <p:nvPr>
            <p:ph sz="half" idx="2"/>
          </p:nvPr>
        </p:nvPicPr>
        <p:blipFill>
          <a:blip r:embed="rId3"/>
          <a:srcRect l="-67072" r="-67072"/>
          <a:stretch>
            <a:fillRect/>
          </a:stretch>
        </p:blipFill>
        <p:spPr>
          <a:xfrm>
            <a:off x="4259263" y="2571750"/>
            <a:ext cx="4427537" cy="3554413"/>
          </a:xfrm>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re 6"/>
          <p:cNvSpPr>
            <a:spLocks noGrp="1"/>
          </p:cNvSpPr>
          <p:nvPr>
            <p:ph type="title"/>
          </p:nvPr>
        </p:nvSpPr>
        <p:spPr>
          <a:xfrm>
            <a:off x="685800" y="788988"/>
            <a:ext cx="7772400" cy="1441450"/>
          </a:xfrm>
        </p:spPr>
        <p:txBody>
          <a:bodyPr>
            <a:normAutofit/>
          </a:bodyPr>
          <a:lstStyle/>
          <a:p>
            <a:pPr eaLnBrk="1" hangingPunct="1">
              <a:lnSpc>
                <a:spcPct val="90000"/>
              </a:lnSpc>
            </a:pPr>
            <a:r>
              <a:rPr lang="fr-FR" sz="1800" smtClean="0">
                <a:latin typeface="Arial" pitchFamily="34" charset="0"/>
              </a:rPr>
              <a:t>« Breuer réussit, au prix d</a:t>
            </a:r>
            <a:r>
              <a:rPr lang="fr-FR" altLang="fr-FR" sz="1800" smtClean="0">
                <a:latin typeface="Arial" pitchFamily="34" charset="0"/>
              </a:rPr>
              <a:t>’</a:t>
            </a:r>
            <a:r>
              <a:rPr lang="fr-FR" sz="1800" smtClean="0">
                <a:latin typeface="Arial" pitchFamily="34" charset="0"/>
              </a:rPr>
              <a:t>un long et pénible travail, </a:t>
            </a:r>
            <a:br>
              <a:rPr lang="fr-FR" sz="1800" smtClean="0">
                <a:latin typeface="Arial" pitchFamily="34" charset="0"/>
              </a:rPr>
            </a:br>
            <a:r>
              <a:rPr lang="fr-FR" sz="1800" smtClean="0">
                <a:latin typeface="Arial" pitchFamily="34" charset="0"/>
              </a:rPr>
              <a:t>à libérer sa malade de </a:t>
            </a:r>
            <a:r>
              <a:rPr lang="fr-FR" sz="2000" smtClean="0">
                <a:solidFill>
                  <a:srgbClr val="FF0000"/>
                </a:solidFill>
                <a:latin typeface="Arial" pitchFamily="34" charset="0"/>
              </a:rPr>
              <a:t>tous</a:t>
            </a:r>
            <a:r>
              <a:rPr lang="fr-FR" sz="1800" smtClean="0">
                <a:latin typeface="Arial" pitchFamily="34" charset="0"/>
              </a:rPr>
              <a:t> ses symptômes. » </a:t>
            </a:r>
            <a:br>
              <a:rPr lang="fr-FR" sz="1800" smtClean="0">
                <a:latin typeface="Arial" pitchFamily="34" charset="0"/>
              </a:rPr>
            </a:br>
            <a:r>
              <a:rPr lang="fr-FR" sz="1800" smtClean="0">
                <a:latin typeface="Arial" pitchFamily="34" charset="0"/>
              </a:rPr>
              <a:t/>
            </a:r>
            <a:br>
              <a:rPr lang="fr-FR" sz="1800" smtClean="0">
                <a:latin typeface="Arial" pitchFamily="34" charset="0"/>
              </a:rPr>
            </a:br>
            <a:r>
              <a:rPr lang="fr-FR" sz="1600" smtClean="0">
                <a:latin typeface="Arial" pitchFamily="34" charset="0"/>
              </a:rPr>
              <a:t>Freud (1925) </a:t>
            </a:r>
            <a:r>
              <a:rPr lang="fr-FR" sz="1600" i="1" smtClean="0">
                <a:latin typeface="Arial" pitchFamily="34" charset="0"/>
              </a:rPr>
              <a:t>Autoprésentation</a:t>
            </a:r>
            <a:r>
              <a:rPr lang="fr-FR" sz="1600" smtClean="0">
                <a:latin typeface="Arial" pitchFamily="34" charset="0"/>
              </a:rPr>
              <a:t>. </a:t>
            </a:r>
            <a:r>
              <a:rPr lang="fr-FR" sz="1600" i="1" smtClean="0">
                <a:latin typeface="Arial" pitchFamily="34" charset="0"/>
              </a:rPr>
              <a:t>Œuvres complètes</a:t>
            </a:r>
            <a:r>
              <a:rPr lang="fr-FR" sz="1600" smtClean="0">
                <a:latin typeface="Arial" pitchFamily="34" charset="0"/>
              </a:rPr>
              <a:t>, PUF, XVII, 68</a:t>
            </a:r>
            <a:br>
              <a:rPr lang="fr-FR" sz="1600" smtClean="0">
                <a:latin typeface="Arial" pitchFamily="34" charset="0"/>
              </a:rPr>
            </a:br>
            <a:r>
              <a:rPr lang="fr-FR" sz="1600" smtClean="0">
                <a:latin typeface="Arial" pitchFamily="34" charset="0"/>
              </a:rPr>
              <a:t/>
            </a:r>
            <a:br>
              <a:rPr lang="fr-FR" sz="1600" smtClean="0">
                <a:latin typeface="Arial" pitchFamily="34" charset="0"/>
              </a:rPr>
            </a:br>
            <a:endParaRPr lang="fr-FR" sz="1600" smtClean="0"/>
          </a:p>
        </p:txBody>
      </p:sp>
      <p:pic>
        <p:nvPicPr>
          <p:cNvPr id="67586" name="Espace réservé du contenu 9" descr="Bellevue.Sana.jpg"/>
          <p:cNvPicPr>
            <a:picLocks noGrp="1" noChangeAspect="1"/>
          </p:cNvPicPr>
          <p:nvPr>
            <p:ph sz="half" idx="1"/>
          </p:nvPr>
        </p:nvPicPr>
        <p:blipFill>
          <a:blip r:embed="rId2"/>
          <a:srcRect t="11267" b="11267"/>
          <a:stretch>
            <a:fillRect/>
          </a:stretch>
        </p:blipFill>
        <p:spPr>
          <a:xfrm>
            <a:off x="1995488" y="2336800"/>
            <a:ext cx="4652962" cy="2124075"/>
          </a:xfrm>
        </p:spPr>
      </p:pic>
      <p:sp>
        <p:nvSpPr>
          <p:cNvPr id="22531" name="Espace réservé du texte 8"/>
          <p:cNvSpPr>
            <a:spLocks noGrp="1"/>
          </p:cNvSpPr>
          <p:nvPr>
            <p:ph type="body" sz="half" idx="2"/>
          </p:nvPr>
        </p:nvSpPr>
        <p:spPr>
          <a:xfrm>
            <a:off x="685800" y="4738688"/>
            <a:ext cx="7772400" cy="1611312"/>
          </a:xfrm>
        </p:spPr>
        <p:txBody>
          <a:bodyPr>
            <a:normAutofit/>
          </a:bodyPr>
          <a:lstStyle/>
          <a:p>
            <a:pPr marL="0" indent="0" algn="just" eaLnBrk="1" hangingPunct="1">
              <a:lnSpc>
                <a:spcPct val="110000"/>
              </a:lnSpc>
              <a:buFontTx/>
              <a:buNone/>
            </a:pPr>
            <a:r>
              <a:rPr lang="fr-FR" sz="1900" smtClean="0">
                <a:latin typeface="Arial" pitchFamily="34" charset="0"/>
              </a:rPr>
              <a:t>« Le </a:t>
            </a:r>
            <a:r>
              <a:rPr lang="fr-FR" altLang="fr-FR" sz="1900" smtClean="0">
                <a:latin typeface="Arial" pitchFamily="34" charset="0"/>
              </a:rPr>
              <a:t>“</a:t>
            </a:r>
            <a:r>
              <a:rPr lang="fr-FR" altLang="ja-JP" sz="1900" smtClean="0">
                <a:latin typeface="Arial" pitchFamily="34" charset="0"/>
              </a:rPr>
              <a:t>prototype d</a:t>
            </a:r>
            <a:r>
              <a:rPr lang="fr-FR" altLang="fr-FR" sz="1900" smtClean="0">
                <a:latin typeface="Arial" pitchFamily="34" charset="0"/>
              </a:rPr>
              <a:t>’</a:t>
            </a:r>
            <a:r>
              <a:rPr lang="fr-FR" altLang="ja-JP" sz="1900" smtClean="0">
                <a:latin typeface="Arial" pitchFamily="34" charset="0"/>
              </a:rPr>
              <a:t>une guérison cathartique</a:t>
            </a:r>
            <a:r>
              <a:rPr lang="fr-FR" altLang="fr-FR" sz="1900" smtClean="0">
                <a:latin typeface="Arial" pitchFamily="34" charset="0"/>
              </a:rPr>
              <a:t>”</a:t>
            </a:r>
            <a:r>
              <a:rPr lang="fr-FR" altLang="ja-JP" sz="1900" smtClean="0">
                <a:latin typeface="Arial" pitchFamily="34" charset="0"/>
              </a:rPr>
              <a:t> ne fut </a:t>
            </a:r>
            <a:r>
              <a:rPr lang="fr-FR" altLang="ja-JP" sz="1900" smtClean="0">
                <a:solidFill>
                  <a:srgbClr val="FF0000"/>
                </a:solidFill>
                <a:latin typeface="Arial" pitchFamily="34" charset="0"/>
              </a:rPr>
              <a:t>ni une guérison ni une catharsis</a:t>
            </a:r>
            <a:r>
              <a:rPr lang="fr-FR" altLang="ja-JP" sz="1900" smtClean="0">
                <a:latin typeface="Arial" pitchFamily="34" charset="0"/>
              </a:rPr>
              <a:t>. Anna O était devenue une morphinomane grave qui avait </a:t>
            </a:r>
            <a:r>
              <a:rPr lang="fr-FR" altLang="ja-JP" sz="1900" smtClean="0">
                <a:solidFill>
                  <a:srgbClr val="FF0000"/>
                </a:solidFill>
                <a:latin typeface="Arial" pitchFamily="34" charset="0"/>
              </a:rPr>
              <a:t>conservé une partie de ses symptômes les plus manifestes</a:t>
            </a:r>
            <a:r>
              <a:rPr lang="fr-FR" altLang="ja-JP" sz="1900" smtClean="0">
                <a:latin typeface="Arial" pitchFamily="34" charset="0"/>
              </a:rPr>
              <a:t>. »</a:t>
            </a:r>
          </a:p>
          <a:p>
            <a:pPr marL="0" indent="0" algn="just" eaLnBrk="1" hangingPunct="1">
              <a:lnSpc>
                <a:spcPct val="80000"/>
              </a:lnSpc>
              <a:buFontTx/>
              <a:buNone/>
            </a:pPr>
            <a:endParaRPr lang="fr-FR" sz="1900" smtClean="0">
              <a:latin typeface="Arial" pitchFamily="34" charset="0"/>
            </a:endParaRPr>
          </a:p>
          <a:p>
            <a:pPr marL="0" indent="0" algn="ctr" eaLnBrk="1" hangingPunct="1">
              <a:lnSpc>
                <a:spcPct val="80000"/>
              </a:lnSpc>
              <a:buFontTx/>
              <a:buNone/>
            </a:pPr>
            <a:r>
              <a:rPr lang="fr-FR" sz="1700" smtClean="0">
                <a:latin typeface="Arial" pitchFamily="34" charset="0"/>
              </a:rPr>
              <a:t>H. Ellenberger, </a:t>
            </a:r>
            <a:r>
              <a:rPr lang="fr-FR" sz="1700" i="1" smtClean="0">
                <a:latin typeface="Arial" pitchFamily="34" charset="0"/>
              </a:rPr>
              <a:t>A la découverte de l</a:t>
            </a:r>
            <a:r>
              <a:rPr lang="fr-FR" altLang="fr-FR" sz="1700" i="1" smtClean="0">
                <a:latin typeface="Arial" pitchFamily="34" charset="0"/>
              </a:rPr>
              <a:t>’</a:t>
            </a:r>
            <a:r>
              <a:rPr lang="fr-FR" sz="1700" i="1" smtClean="0">
                <a:latin typeface="Arial" pitchFamily="34" charset="0"/>
              </a:rPr>
              <a:t>inconscient</a:t>
            </a:r>
            <a:r>
              <a:rPr lang="fr-FR" sz="1700" smtClean="0">
                <a:latin typeface="Arial" pitchFamily="34" charset="0"/>
              </a:rPr>
              <a:t>. Tr., 1974, p. 40 </a:t>
            </a:r>
          </a:p>
          <a:p>
            <a:pPr marL="0" indent="0" eaLnBrk="1" hangingPunct="1">
              <a:lnSpc>
                <a:spcPct val="90000"/>
              </a:lnSpc>
              <a:buFont typeface="Arial" pitchFamily="34" charset="0"/>
              <a:buNone/>
            </a:pPr>
            <a:endParaRPr lang="fr-FR" sz="1900" smtClean="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Titre 1"/>
          <p:cNvSpPr>
            <a:spLocks noGrp="1"/>
          </p:cNvSpPr>
          <p:nvPr>
            <p:ph type="title"/>
          </p:nvPr>
        </p:nvSpPr>
        <p:spPr>
          <a:xfrm>
            <a:off x="1119188" y="274638"/>
            <a:ext cx="6923087" cy="1143000"/>
          </a:xfrm>
        </p:spPr>
        <p:txBody>
          <a:bodyPr/>
          <a:lstStyle/>
          <a:p>
            <a:pPr eaLnBrk="1" hangingPunct="1"/>
            <a:r>
              <a:rPr lang="fr-FR" sz="2400" smtClean="0"/>
              <a:t>Traductions en </a:t>
            </a:r>
            <a:br>
              <a:rPr lang="fr-FR" sz="2400" smtClean="0"/>
            </a:br>
            <a:r>
              <a:rPr lang="fr-FR" sz="2400" smtClean="0"/>
              <a:t>espagnol, italien, portugais, grec, roumain, chinois</a:t>
            </a:r>
          </a:p>
        </p:txBody>
      </p:sp>
      <p:sp>
        <p:nvSpPr>
          <p:cNvPr id="68610" name="Espace réservé du texte 2"/>
          <p:cNvSpPr>
            <a:spLocks noGrp="1"/>
          </p:cNvSpPr>
          <p:nvPr>
            <p:ph type="body" idx="1"/>
          </p:nvPr>
        </p:nvSpPr>
        <p:spPr>
          <a:xfrm>
            <a:off x="457200" y="1535113"/>
            <a:ext cx="4040188" cy="450850"/>
          </a:xfrm>
        </p:spPr>
        <p:txBody>
          <a:bodyPr/>
          <a:lstStyle/>
          <a:p>
            <a:pPr algn="ctr" eaLnBrk="1" hangingPunct="1"/>
            <a:r>
              <a:rPr lang="fr-FR" sz="2000" b="0" smtClean="0"/>
              <a:t>Éd. de Poche, coll. 10/18</a:t>
            </a:r>
          </a:p>
        </p:txBody>
      </p:sp>
      <p:pic>
        <p:nvPicPr>
          <p:cNvPr id="68611" name="Espace réservé du contenu 6" descr="BB.Poche2.jpg"/>
          <p:cNvPicPr>
            <a:picLocks noGrp="1" noChangeAspect="1"/>
          </p:cNvPicPr>
          <p:nvPr>
            <p:ph sz="half" idx="2"/>
          </p:nvPr>
        </p:nvPicPr>
        <p:blipFill>
          <a:blip r:embed="rId2"/>
          <a:srcRect l="-10753" r="-10753"/>
          <a:stretch>
            <a:fillRect/>
          </a:stretch>
        </p:blipFill>
        <p:spPr>
          <a:xfrm>
            <a:off x="1119188" y="2378075"/>
            <a:ext cx="2741612" cy="3748088"/>
          </a:xfrm>
        </p:spPr>
      </p:pic>
      <p:sp>
        <p:nvSpPr>
          <p:cNvPr id="24580" name="Espace réservé du texte 4"/>
          <p:cNvSpPr>
            <a:spLocks noGrp="1"/>
          </p:cNvSpPr>
          <p:nvPr>
            <p:ph type="body" sz="quarter" idx="3"/>
          </p:nvPr>
        </p:nvSpPr>
        <p:spPr>
          <a:xfrm>
            <a:off x="4645025" y="1535113"/>
            <a:ext cx="4041775" cy="219075"/>
          </a:xfrm>
        </p:spPr>
        <p:txBody>
          <a:bodyPr rtlCol="0">
            <a:normAutofit fontScale="40000" lnSpcReduction="20000"/>
          </a:bodyPr>
          <a:lstStyle/>
          <a:p>
            <a:pPr eaLnBrk="1" fontAlgn="auto" hangingPunct="1">
              <a:spcAft>
                <a:spcPts val="0"/>
              </a:spcAft>
              <a:buFont typeface="Arial"/>
              <a:buNone/>
              <a:defRPr/>
            </a:pPr>
            <a:endParaRPr lang="fr-FR" smtClean="0">
              <a:ea typeface="+mn-ea"/>
              <a:cs typeface="+mn-cs"/>
            </a:endParaRPr>
          </a:p>
        </p:txBody>
      </p:sp>
      <p:pic>
        <p:nvPicPr>
          <p:cNvPr id="68613" name="Espace réservé du contenu 7" descr="BB.Couv.Grec.jpg"/>
          <p:cNvPicPr>
            <a:picLocks noGrp="1" noChangeAspect="1"/>
          </p:cNvPicPr>
          <p:nvPr>
            <p:ph sz="quarter" idx="4"/>
          </p:nvPr>
        </p:nvPicPr>
        <p:blipFill>
          <a:blip r:embed="rId3"/>
          <a:srcRect l="-5779" r="-5779"/>
          <a:stretch>
            <a:fillRect/>
          </a:stretch>
        </p:blipFill>
        <p:spPr>
          <a:xfrm>
            <a:off x="5068888" y="2378075"/>
            <a:ext cx="2973387" cy="3748088"/>
          </a:xfrm>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Titre 11"/>
          <p:cNvSpPr>
            <a:spLocks noGrp="1"/>
          </p:cNvSpPr>
          <p:nvPr>
            <p:ph type="title"/>
          </p:nvPr>
        </p:nvSpPr>
        <p:spPr>
          <a:xfrm>
            <a:off x="457200" y="592138"/>
            <a:ext cx="8229600" cy="1450975"/>
          </a:xfrm>
        </p:spPr>
        <p:txBody>
          <a:bodyPr/>
          <a:lstStyle/>
          <a:p>
            <a:pPr eaLnBrk="1" hangingPunct="1"/>
            <a:r>
              <a:rPr lang="fr-FR" sz="2400" smtClean="0"/>
              <a:t>1896</a:t>
            </a:r>
            <a:br>
              <a:rPr lang="fr-FR" sz="2400" smtClean="0"/>
            </a:br>
            <a:r>
              <a:rPr lang="fr-FR" sz="2400" smtClean="0"/>
              <a:t>Conférence à la Société de psychiatrie et de neurologie </a:t>
            </a:r>
            <a:br>
              <a:rPr lang="fr-FR" sz="2400" smtClean="0"/>
            </a:br>
            <a:r>
              <a:rPr lang="fr-FR" sz="2400" smtClean="0"/>
              <a:t>de Vienne</a:t>
            </a:r>
            <a:endParaRPr lang="fr-BE" sz="2400" smtClean="0"/>
          </a:p>
        </p:txBody>
      </p:sp>
      <p:sp>
        <p:nvSpPr>
          <p:cNvPr id="69634" name="Espace réservé du contenu 12"/>
          <p:cNvSpPr>
            <a:spLocks noGrp="1"/>
          </p:cNvSpPr>
          <p:nvPr>
            <p:ph idx="1"/>
          </p:nvPr>
        </p:nvSpPr>
        <p:spPr>
          <a:xfrm>
            <a:off x="763588" y="2254250"/>
            <a:ext cx="7610475" cy="3665538"/>
          </a:xfrm>
        </p:spPr>
        <p:txBody>
          <a:bodyPr/>
          <a:lstStyle/>
          <a:p>
            <a:pPr eaLnBrk="1" hangingPunct="1"/>
            <a:r>
              <a:rPr lang="fr-FR" sz="2000" smtClean="0"/>
              <a:t> Freud déclare avoir « </a:t>
            </a:r>
            <a:r>
              <a:rPr lang="fr-FR" sz="2000" smtClean="0">
                <a:solidFill>
                  <a:srgbClr val="FF0000"/>
                </a:solidFill>
              </a:rPr>
              <a:t>guéri</a:t>
            </a:r>
            <a:r>
              <a:rPr lang="fr-FR" sz="2000" smtClean="0"/>
              <a:t> » 18 hystériques </a:t>
            </a:r>
          </a:p>
          <a:p>
            <a:pPr eaLnBrk="1" hangingPunct="1"/>
            <a:r>
              <a:rPr lang="fr-FR" sz="2000" smtClean="0"/>
              <a:t>grâce à la mise au jour d</a:t>
            </a:r>
            <a:r>
              <a:rPr lang="fr-FR" altLang="fr-FR" sz="2000" smtClean="0"/>
              <a:t>’</a:t>
            </a:r>
            <a:r>
              <a:rPr lang="fr-FR" sz="2000" smtClean="0"/>
              <a:t>expériences sexuelles « subies au temps de la première enfance », toutes </a:t>
            </a:r>
            <a:r>
              <a:rPr lang="fr-FR" sz="2000" i="1" smtClean="0">
                <a:solidFill>
                  <a:srgbClr val="FF0000"/>
                </a:solidFill>
              </a:rPr>
              <a:t>refoulées</a:t>
            </a:r>
            <a:r>
              <a:rPr lang="fr-FR" sz="2000" smtClean="0"/>
              <a:t>. </a:t>
            </a:r>
            <a:endParaRPr lang="fr-BE" sz="2000" smtClean="0"/>
          </a:p>
          <a:p>
            <a:pPr eaLnBrk="1" hangingPunct="1"/>
            <a:r>
              <a:rPr lang="fr-FR" sz="2000" smtClean="0"/>
              <a:t>Preuve pour lui que l</a:t>
            </a:r>
            <a:r>
              <a:rPr lang="fr-FR" altLang="fr-FR" sz="2000" smtClean="0"/>
              <a:t>’</a:t>
            </a:r>
            <a:r>
              <a:rPr lang="fr-FR" sz="2000" smtClean="0"/>
              <a:t>étiologie sexuelle se vérifie dans </a:t>
            </a:r>
            <a:r>
              <a:rPr lang="fr-FR" sz="2000" i="1" smtClean="0"/>
              <a:t>tous</a:t>
            </a:r>
            <a:r>
              <a:rPr lang="fr-FR" sz="2000" smtClean="0"/>
              <a:t> les cas (</a:t>
            </a:r>
            <a:r>
              <a:rPr lang="fr-FR" sz="2000" i="1" smtClean="0"/>
              <a:t>in allen Fällen</a:t>
            </a:r>
            <a:r>
              <a:rPr lang="fr-FR" sz="2000" smtClean="0"/>
              <a:t>). </a:t>
            </a:r>
            <a:endParaRPr lang="fr-BE" sz="2000" smtClean="0"/>
          </a:p>
          <a:p>
            <a:pPr eaLnBrk="1" hangingPunct="1"/>
            <a:r>
              <a:rPr lang="fr-FR" sz="2000" smtClean="0"/>
              <a:t>« Je tiens cela pour un dévoilement important, pour la découverte d</a:t>
            </a:r>
            <a:r>
              <a:rPr lang="fr-FR" altLang="fr-FR" sz="2000" smtClean="0"/>
              <a:t>’</a:t>
            </a:r>
            <a:r>
              <a:rPr lang="fr-FR" sz="2000" smtClean="0"/>
              <a:t>un caput Nili [source du Nil] de la neuropathologie. » </a:t>
            </a:r>
          </a:p>
          <a:p>
            <a:pPr algn="r" eaLnBrk="1" hangingPunct="1">
              <a:buFont typeface="Arial" pitchFamily="34" charset="0"/>
              <a:buNone/>
            </a:pPr>
            <a:r>
              <a:rPr lang="fr-FR" sz="2000" smtClean="0"/>
              <a:t>(</a:t>
            </a:r>
            <a:r>
              <a:rPr lang="fr-FR" altLang="fr-FR" sz="1800" smtClean="0"/>
              <a:t>“</a:t>
            </a:r>
            <a:r>
              <a:rPr lang="fr-FR" altLang="ja-JP" sz="1800" smtClean="0"/>
              <a:t>Sur l'étiologie de l'hystérie</a:t>
            </a:r>
            <a:r>
              <a:rPr lang="fr-FR" altLang="fr-FR" sz="1800" smtClean="0"/>
              <a:t>”</a:t>
            </a:r>
            <a:r>
              <a:rPr lang="fr-FR" altLang="ja-JP" sz="1800" smtClean="0"/>
              <a:t> (1896) I 439 ; III 162).</a:t>
            </a:r>
          </a:p>
          <a:p>
            <a:pPr algn="r" eaLnBrk="1" hangingPunct="1">
              <a:buFont typeface="Arial" pitchFamily="34" charset="0"/>
              <a:buNone/>
            </a:pPr>
            <a:endParaRPr lang="fr-FR" sz="1800" smtClean="0"/>
          </a:p>
          <a:p>
            <a:pPr eaLnBrk="1" hangingPunct="1"/>
            <a:r>
              <a:rPr lang="fr-FR" sz="1800" smtClean="0"/>
              <a:t>Prof. R. von Krafft-Ebing: </a:t>
            </a:r>
            <a:r>
              <a:rPr lang="fr-FR" sz="2000" smtClean="0">
                <a:solidFill>
                  <a:srgbClr val="FF0000"/>
                </a:solidFill>
              </a:rPr>
              <a:t>« Cela ressemble à un conte scientifique »</a:t>
            </a:r>
          </a:p>
          <a:p>
            <a:pPr eaLnBrk="1" hangingPunct="1">
              <a:buFont typeface="Arial" pitchFamily="34" charset="0"/>
              <a:buNone/>
            </a:pPr>
            <a:endParaRPr lang="fr-FR" sz="1800" smtClean="0"/>
          </a:p>
          <a:p>
            <a:pPr eaLnBrk="1" hangingPunct="1"/>
            <a:endParaRPr lang="fr-FR" sz="1800" smtClean="0"/>
          </a:p>
          <a:p>
            <a:pPr eaLnBrk="1" hangingPunct="1">
              <a:buFont typeface="Arial" pitchFamily="34" charset="0"/>
              <a:buNone/>
            </a:pPr>
            <a:endParaRPr lang="fr-BE" sz="1800" smtClean="0"/>
          </a:p>
          <a:p>
            <a:pPr eaLnBrk="1" hangingPunct="1"/>
            <a:endParaRPr lang="fr-FR" sz="1400" smtClean="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re 4"/>
          <p:cNvSpPr>
            <a:spLocks noGrp="1"/>
          </p:cNvSpPr>
          <p:nvPr>
            <p:ph type="title"/>
          </p:nvPr>
        </p:nvSpPr>
        <p:spPr>
          <a:xfrm>
            <a:off x="457200" y="274638"/>
            <a:ext cx="8229600" cy="88900"/>
          </a:xfrm>
        </p:spPr>
        <p:txBody>
          <a:bodyPr rtlCol="0">
            <a:normAutofit fontScale="90000"/>
          </a:bodyPr>
          <a:lstStyle/>
          <a:p>
            <a:pPr eaLnBrk="1" fontAlgn="auto" hangingPunct="1">
              <a:spcAft>
                <a:spcPts val="0"/>
              </a:spcAft>
              <a:defRPr/>
            </a:pPr>
            <a:endParaRPr lang="fr-FR" smtClean="0">
              <a:ea typeface="+mj-ea"/>
              <a:cs typeface="+mj-cs"/>
            </a:endParaRPr>
          </a:p>
        </p:txBody>
      </p:sp>
      <p:sp>
        <p:nvSpPr>
          <p:cNvPr id="70658" name="Espace réservé du texte 5"/>
          <p:cNvSpPr>
            <a:spLocks noGrp="1"/>
          </p:cNvSpPr>
          <p:nvPr>
            <p:ph type="body" idx="1"/>
          </p:nvPr>
        </p:nvSpPr>
        <p:spPr>
          <a:xfrm>
            <a:off x="457200" y="754063"/>
            <a:ext cx="4040188" cy="868362"/>
          </a:xfrm>
        </p:spPr>
        <p:txBody>
          <a:bodyPr/>
          <a:lstStyle/>
          <a:p>
            <a:pPr algn="ctr" eaLnBrk="1" hangingPunct="1"/>
            <a:r>
              <a:rPr lang="fr-FR" sz="2000" smtClean="0"/>
              <a:t>Edition expurgée de 1950</a:t>
            </a:r>
          </a:p>
          <a:p>
            <a:pPr algn="ctr" eaLnBrk="1" hangingPunct="1"/>
            <a:r>
              <a:rPr lang="fr-FR" sz="2000" smtClean="0"/>
              <a:t>M. Bonaparte – Anna Freud – E. Kris</a:t>
            </a:r>
          </a:p>
        </p:txBody>
      </p:sp>
      <p:pic>
        <p:nvPicPr>
          <p:cNvPr id="70659" name="Espace réservé du contenu 9" descr="Fliess.FR.1950.ALL.jpg"/>
          <p:cNvPicPr>
            <a:picLocks noGrp="1" noChangeAspect="1"/>
          </p:cNvPicPr>
          <p:nvPr>
            <p:ph sz="half" idx="2"/>
          </p:nvPr>
        </p:nvPicPr>
        <p:blipFill>
          <a:blip r:embed="rId2"/>
          <a:srcRect l="-26628" r="-26628"/>
          <a:stretch>
            <a:fillRect/>
          </a:stretch>
        </p:blipFill>
        <p:spPr/>
      </p:pic>
      <p:sp>
        <p:nvSpPr>
          <p:cNvPr id="70660" name="Espace réservé du texte 7"/>
          <p:cNvSpPr>
            <a:spLocks noGrp="1"/>
          </p:cNvSpPr>
          <p:nvPr>
            <p:ph type="body" sz="quarter" idx="3"/>
          </p:nvPr>
        </p:nvSpPr>
        <p:spPr>
          <a:xfrm>
            <a:off x="4645025" y="896938"/>
            <a:ext cx="4041775" cy="1022350"/>
          </a:xfrm>
        </p:spPr>
        <p:txBody>
          <a:bodyPr/>
          <a:lstStyle/>
          <a:p>
            <a:pPr algn="ctr" eaLnBrk="1" hangingPunct="1"/>
            <a:r>
              <a:rPr lang="fr-FR" sz="2000" smtClean="0"/>
              <a:t>Edition intégrale de J. M. Masson</a:t>
            </a:r>
          </a:p>
          <a:p>
            <a:pPr algn="ctr" eaLnBrk="1" hangingPunct="1"/>
            <a:r>
              <a:rPr lang="fr-FR" sz="2000" smtClean="0"/>
              <a:t>1985 - PUF, 2006 </a:t>
            </a:r>
          </a:p>
          <a:p>
            <a:pPr eaLnBrk="1" hangingPunct="1"/>
            <a:endParaRPr lang="fr-FR" sz="2000" smtClean="0"/>
          </a:p>
        </p:txBody>
      </p:sp>
      <p:pic>
        <p:nvPicPr>
          <p:cNvPr id="70661" name="Espace réservé du contenu 10" descr="Fliess.FR.Masson.jpg"/>
          <p:cNvPicPr>
            <a:picLocks noGrp="1" noChangeAspect="1"/>
          </p:cNvPicPr>
          <p:nvPr>
            <p:ph sz="quarter" idx="4"/>
          </p:nvPr>
        </p:nvPicPr>
        <p:blipFill>
          <a:blip r:embed="rId3"/>
          <a:srcRect l="-21867" r="-21867"/>
          <a:stretch>
            <a:fillRect/>
          </a:stretch>
        </p:blipFill>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itre 4"/>
          <p:cNvSpPr>
            <a:spLocks noGrp="1"/>
          </p:cNvSpPr>
          <p:nvPr>
            <p:ph type="title"/>
          </p:nvPr>
        </p:nvSpPr>
        <p:spPr>
          <a:xfrm>
            <a:off x="457200" y="525463"/>
            <a:ext cx="8229600" cy="892175"/>
          </a:xfrm>
        </p:spPr>
        <p:txBody>
          <a:bodyPr>
            <a:normAutofit/>
          </a:bodyPr>
          <a:lstStyle/>
          <a:p>
            <a:pPr eaLnBrk="1" hangingPunct="1"/>
            <a:r>
              <a:rPr lang="fr-FR" sz="2200" smtClean="0">
                <a:solidFill>
                  <a:srgbClr val="0000FF"/>
                </a:solidFill>
              </a:rPr>
              <a:t>1896</a:t>
            </a:r>
            <a:br>
              <a:rPr lang="fr-FR" sz="2200" smtClean="0">
                <a:solidFill>
                  <a:srgbClr val="0000FF"/>
                </a:solidFill>
              </a:rPr>
            </a:br>
            <a:r>
              <a:rPr lang="fr-FR" sz="2200" smtClean="0">
                <a:solidFill>
                  <a:srgbClr val="0000FF"/>
                </a:solidFill>
              </a:rPr>
              <a:t>Pas une seule guérison</a:t>
            </a:r>
            <a:r>
              <a:rPr lang="fr-BE" sz="2200" smtClean="0">
                <a:solidFill>
                  <a:srgbClr val="0000FF"/>
                </a:solidFill>
              </a:rPr>
              <a:t/>
            </a:r>
            <a:br>
              <a:rPr lang="fr-BE" sz="2200" smtClean="0">
                <a:solidFill>
                  <a:srgbClr val="0000FF"/>
                </a:solidFill>
              </a:rPr>
            </a:br>
            <a:endParaRPr lang="fr-FR" sz="2200" smtClean="0">
              <a:solidFill>
                <a:srgbClr val="0000FF"/>
              </a:solidFill>
            </a:endParaRPr>
          </a:p>
        </p:txBody>
      </p:sp>
      <p:sp>
        <p:nvSpPr>
          <p:cNvPr id="6" name="Espace réservé du contenu 5"/>
          <p:cNvSpPr>
            <a:spLocks noGrp="1"/>
          </p:cNvSpPr>
          <p:nvPr>
            <p:ph idx="1"/>
          </p:nvPr>
        </p:nvSpPr>
        <p:spPr>
          <a:xfrm>
            <a:off x="582613" y="1600200"/>
            <a:ext cx="7829550" cy="4525963"/>
          </a:xfrm>
        </p:spPr>
        <p:txBody>
          <a:bodyPr>
            <a:normAutofit/>
          </a:bodyPr>
          <a:lstStyle/>
          <a:p>
            <a:pPr marL="0" indent="0" algn="ctr" eaLnBrk="1" hangingPunct="1">
              <a:buFont typeface="Arial" pitchFamily="34" charset="0"/>
              <a:buNone/>
            </a:pPr>
            <a:r>
              <a:rPr lang="fr-FR" sz="2000" smtClean="0"/>
              <a:t>Quelques jours après la conférence, Freud à Fliess (4 mai 1896) :</a:t>
            </a:r>
          </a:p>
          <a:p>
            <a:pPr marL="0" indent="0" algn="ctr" eaLnBrk="1" hangingPunct="1">
              <a:buFont typeface="Arial" pitchFamily="34" charset="0"/>
              <a:buNone/>
            </a:pPr>
            <a:r>
              <a:rPr lang="fr-FR" sz="2000" smtClean="0"/>
              <a:t> </a:t>
            </a:r>
            <a:endParaRPr lang="fr-BE" sz="2000" smtClean="0"/>
          </a:p>
          <a:p>
            <a:pPr marL="0" indent="0" eaLnBrk="1" hangingPunct="1"/>
            <a:r>
              <a:rPr lang="fr-FR" sz="2000" smtClean="0"/>
              <a:t>« Mon cabinet est vide, je n'ai pas vu de nouveau visage depuis des semaines, n'ai pu commencer aucune cure nouvelle, et </a:t>
            </a:r>
            <a:r>
              <a:rPr lang="fr-FR" sz="2000" smtClean="0">
                <a:solidFill>
                  <a:srgbClr val="FF0000"/>
                </a:solidFill>
              </a:rPr>
              <a:t>aucune des anciennes n'est encore terminée</a:t>
            </a:r>
            <a:r>
              <a:rPr lang="fr-FR" sz="2000" smtClean="0"/>
              <a:t>. »</a:t>
            </a:r>
            <a:endParaRPr lang="fr-BE" sz="2000" smtClean="0"/>
          </a:p>
          <a:p>
            <a:pPr marL="0" indent="0" eaLnBrk="1" hangingPunct="1"/>
            <a:r>
              <a:rPr lang="fr-FR" sz="2000" smtClean="0"/>
              <a:t>7 mars 1897 : « </a:t>
            </a:r>
            <a:r>
              <a:rPr lang="fr-FR" sz="2000" smtClean="0">
                <a:solidFill>
                  <a:srgbClr val="FF0000"/>
                </a:solidFill>
              </a:rPr>
              <a:t>Je n</a:t>
            </a:r>
            <a:r>
              <a:rPr lang="fr-FR" altLang="fr-FR" sz="2000" smtClean="0">
                <a:solidFill>
                  <a:srgbClr val="FF0000"/>
                </a:solidFill>
              </a:rPr>
              <a:t>’</a:t>
            </a:r>
            <a:r>
              <a:rPr lang="fr-FR" sz="2000" smtClean="0">
                <a:solidFill>
                  <a:srgbClr val="FF0000"/>
                </a:solidFill>
              </a:rPr>
              <a:t>ai encore achevé aucun cas</a:t>
            </a:r>
            <a:r>
              <a:rPr lang="fr-FR" sz="2000" smtClean="0"/>
              <a:t>, je suis encore aux prises avec les difficultés du traitement et de la compréhension. »</a:t>
            </a:r>
            <a:endParaRPr lang="fr-BE" sz="2000" smtClean="0"/>
          </a:p>
          <a:p>
            <a:pPr marL="0" indent="0" eaLnBrk="1" hangingPunct="1"/>
            <a:r>
              <a:rPr lang="fr-FR" sz="2000" smtClean="0"/>
              <a:t>21 septembre 1897 : Freud écrit qu</a:t>
            </a:r>
            <a:r>
              <a:rPr lang="fr-FR" altLang="fr-FR" sz="2000" smtClean="0"/>
              <a:t>’</a:t>
            </a:r>
            <a:r>
              <a:rPr lang="fr-FR" sz="2000" smtClean="0"/>
              <a:t>il abandonne sa théorie de la séduction  : « Les déceptions continuelles dans les tentatives pour mener </a:t>
            </a:r>
            <a:r>
              <a:rPr lang="fr-FR" sz="2000" b="1" smtClean="0">
                <a:solidFill>
                  <a:srgbClr val="FF0000"/>
                </a:solidFill>
              </a:rPr>
              <a:t>une</a:t>
            </a:r>
            <a:r>
              <a:rPr lang="fr-FR" sz="2000" smtClean="0"/>
              <a:t> analyse à son véritable terme, la fuite des personnes qui pendant un certain temps avaient été les mieux accrochées, </a:t>
            </a:r>
            <a:r>
              <a:rPr lang="fr-FR" sz="2000" smtClean="0">
                <a:solidFill>
                  <a:srgbClr val="FF0000"/>
                </a:solidFill>
              </a:rPr>
              <a:t>l'absence des succès complets</a:t>
            </a:r>
            <a:r>
              <a:rPr lang="fr-FR" sz="2000" smtClean="0"/>
              <a:t> sur lesquels j'avais compté, la possibilité de m'expliquer autrement, de la manière habituelle, les </a:t>
            </a:r>
            <a:r>
              <a:rPr lang="fr-FR" sz="2000" smtClean="0">
                <a:solidFill>
                  <a:srgbClr val="FF0000"/>
                </a:solidFill>
              </a:rPr>
              <a:t>succès partiels</a:t>
            </a:r>
            <a:r>
              <a:rPr lang="fr-FR" sz="2000" smtClean="0">
                <a:solidFill>
                  <a:srgbClr val="000000"/>
                </a:solidFill>
              </a:rPr>
              <a:t>. </a:t>
            </a:r>
            <a:r>
              <a:rPr lang="fr-FR" sz="2000" smtClean="0"/>
              <a:t>» </a:t>
            </a:r>
            <a:endParaRPr lang="fr-BE" sz="2000" smtClean="0"/>
          </a:p>
          <a:p>
            <a:pPr marL="0" indent="0" eaLnBrk="1" hangingPunct="1"/>
            <a:endParaRPr lang="fr-FR" sz="2000" smtClean="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1026"/>
          <p:cNvSpPr>
            <a:spLocks noGrp="1"/>
          </p:cNvSpPr>
          <p:nvPr>
            <p:ph type="title"/>
          </p:nvPr>
        </p:nvSpPr>
        <p:spPr>
          <a:xfrm>
            <a:off x="457200" y="442913"/>
            <a:ext cx="8229600" cy="931862"/>
          </a:xfrm>
        </p:spPr>
        <p:txBody>
          <a:bodyPr>
            <a:normAutofit/>
          </a:bodyPr>
          <a:lstStyle/>
          <a:p>
            <a:pPr eaLnBrk="1" hangingPunct="1">
              <a:lnSpc>
                <a:spcPct val="110000"/>
              </a:lnSpc>
            </a:pPr>
            <a:r>
              <a:rPr lang="fr-FR" sz="2400" smtClean="0"/>
              <a:t/>
            </a:r>
            <a:br>
              <a:rPr lang="fr-FR" sz="2400" smtClean="0"/>
            </a:br>
            <a:r>
              <a:rPr lang="fr-FR" sz="2400" smtClean="0"/>
              <a:t>Borch-Jacobsen, M. (2011) </a:t>
            </a:r>
            <a:r>
              <a:rPr lang="fr-FR" sz="2400" i="1" smtClean="0"/>
              <a:t>Les patients de Freud </a:t>
            </a:r>
            <a:br>
              <a:rPr lang="fr-FR" sz="2400" i="1" smtClean="0"/>
            </a:br>
            <a:r>
              <a:rPr lang="fr-FR" sz="2200" smtClean="0"/>
              <a:t>Auxerre: Éd. Sciences Humaines, 224 p. </a:t>
            </a:r>
            <a:br>
              <a:rPr lang="fr-FR" sz="2200" smtClean="0"/>
            </a:br>
            <a:endParaRPr lang="fr-FR" sz="2200" smtClean="0"/>
          </a:p>
        </p:txBody>
      </p:sp>
      <p:sp>
        <p:nvSpPr>
          <p:cNvPr id="72706" name="Rectangle 1027"/>
          <p:cNvSpPr>
            <a:spLocks noGrp="1"/>
          </p:cNvSpPr>
          <p:nvPr>
            <p:ph type="body" sz="half" idx="2"/>
          </p:nvPr>
        </p:nvSpPr>
        <p:spPr>
          <a:xfrm>
            <a:off x="1354138" y="4695825"/>
            <a:ext cx="6583362" cy="1774825"/>
          </a:xfrm>
          <a:noFill/>
        </p:spPr>
        <p:txBody>
          <a:bodyPr/>
          <a:lstStyle/>
          <a:p>
            <a:pPr eaLnBrk="1" hangingPunct="1">
              <a:lnSpc>
                <a:spcPct val="90000"/>
              </a:lnSpc>
              <a:buFont typeface="Arial" pitchFamily="34" charset="0"/>
              <a:buNone/>
            </a:pPr>
            <a:endParaRPr lang="fr-FR" sz="1800" smtClean="0"/>
          </a:p>
          <a:p>
            <a:pPr eaLnBrk="1" hangingPunct="1">
              <a:lnSpc>
                <a:spcPct val="90000"/>
              </a:lnSpc>
              <a:buFont typeface="Arial" pitchFamily="34" charset="0"/>
              <a:buNone/>
            </a:pPr>
            <a:r>
              <a:rPr lang="fr-FR" sz="1800" smtClean="0"/>
              <a:t>		Il y a 31 patients de Freud, dont on connaît bien l</a:t>
            </a:r>
            <a:r>
              <a:rPr lang="fr-FR" altLang="fr-FR" sz="1800" smtClean="0"/>
              <a:t>’</a:t>
            </a:r>
            <a:r>
              <a:rPr lang="fr-FR" sz="1800" smtClean="0"/>
              <a:t>évolution</a:t>
            </a:r>
          </a:p>
          <a:p>
            <a:pPr eaLnBrk="1" hangingPunct="1">
              <a:lnSpc>
                <a:spcPct val="90000"/>
              </a:lnSpc>
              <a:buFont typeface="Arial" pitchFamily="34" charset="0"/>
              <a:buNone/>
            </a:pPr>
            <a:r>
              <a:rPr lang="fr-FR" sz="1800" smtClean="0"/>
              <a:t>		3 améliorés ou guéris</a:t>
            </a:r>
          </a:p>
          <a:p>
            <a:pPr eaLnBrk="1" hangingPunct="1">
              <a:lnSpc>
                <a:spcPct val="90000"/>
              </a:lnSpc>
              <a:buFont typeface="Arial" pitchFamily="34" charset="0"/>
              <a:buNone/>
            </a:pPr>
            <a:r>
              <a:rPr lang="fr-FR" sz="1800" smtClean="0"/>
              <a:t>		Tous les autres : pas de progrès ou aggravation</a:t>
            </a:r>
          </a:p>
          <a:p>
            <a:pPr eaLnBrk="1" hangingPunct="1">
              <a:lnSpc>
                <a:spcPct val="90000"/>
              </a:lnSpc>
              <a:buFont typeface="Arial" pitchFamily="34" charset="0"/>
              <a:buNone/>
            </a:pPr>
            <a:r>
              <a:rPr lang="fr-FR" sz="1800" smtClean="0"/>
              <a:t>				3 suicides réussis + 4 tentatives</a:t>
            </a:r>
          </a:p>
          <a:p>
            <a:pPr eaLnBrk="1" hangingPunct="1">
              <a:lnSpc>
                <a:spcPct val="90000"/>
              </a:lnSpc>
              <a:buFont typeface="Arial" pitchFamily="34" charset="0"/>
              <a:buNone/>
            </a:pPr>
            <a:endParaRPr lang="fr-FR" sz="1800" smtClean="0"/>
          </a:p>
          <a:p>
            <a:pPr eaLnBrk="1" hangingPunct="1">
              <a:lnSpc>
                <a:spcPct val="90000"/>
              </a:lnSpc>
              <a:buFont typeface="Arial" pitchFamily="34" charset="0"/>
              <a:buNone/>
            </a:pPr>
            <a:endParaRPr lang="fr-FR" sz="2400" smtClean="0"/>
          </a:p>
        </p:txBody>
      </p:sp>
      <p:pic>
        <p:nvPicPr>
          <p:cNvPr id="72707" name="Espace réservé du contenu 4" descr="MBJ.Patients.Couv.jpg"/>
          <p:cNvPicPr>
            <a:picLocks noGrp="1" noChangeAspect="1"/>
          </p:cNvPicPr>
          <p:nvPr>
            <p:ph sz="half" idx="1"/>
          </p:nvPr>
        </p:nvPicPr>
        <p:blipFill>
          <a:blip r:embed="rId3"/>
          <a:srcRect l="-133057" r="-133057"/>
          <a:stretch>
            <a:fillRect/>
          </a:stretch>
        </p:blipFill>
        <p:spPr>
          <a:xfrm>
            <a:off x="457200" y="1677988"/>
            <a:ext cx="7861300" cy="3017837"/>
          </a:xfrm>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itre 1"/>
          <p:cNvSpPr>
            <a:spLocks noGrp="1"/>
          </p:cNvSpPr>
          <p:nvPr>
            <p:ph type="title"/>
          </p:nvPr>
        </p:nvSpPr>
        <p:spPr>
          <a:xfrm>
            <a:off x="457200" y="696913"/>
            <a:ext cx="8229600" cy="903287"/>
          </a:xfrm>
        </p:spPr>
        <p:txBody>
          <a:bodyPr>
            <a:normAutofit/>
          </a:bodyPr>
          <a:lstStyle/>
          <a:p>
            <a:pPr eaLnBrk="1" hangingPunct="1"/>
            <a:r>
              <a:rPr lang="fr-FR" sz="2500" smtClean="0"/>
              <a:t>Freud écrit à Oscar Pfister, le 18-1-1909 : </a:t>
            </a:r>
            <a:br>
              <a:rPr lang="fr-FR" sz="2500" smtClean="0"/>
            </a:br>
            <a:endParaRPr lang="fr-FR" sz="2500" smtClean="0"/>
          </a:p>
        </p:txBody>
      </p:sp>
      <p:sp>
        <p:nvSpPr>
          <p:cNvPr id="74754" name="Espace réservé du contenu 2"/>
          <p:cNvSpPr>
            <a:spLocks noGrp="1"/>
          </p:cNvSpPr>
          <p:nvPr>
            <p:ph idx="1"/>
          </p:nvPr>
        </p:nvSpPr>
        <p:spPr>
          <a:xfrm>
            <a:off x="1231900" y="1600200"/>
            <a:ext cx="6750050" cy="4525963"/>
          </a:xfrm>
        </p:spPr>
        <p:txBody>
          <a:bodyPr/>
          <a:lstStyle/>
          <a:p>
            <a:pPr marL="0" indent="0" eaLnBrk="1" hangingPunct="1">
              <a:buFont typeface="Arial" pitchFamily="34" charset="0"/>
              <a:buNone/>
            </a:pPr>
            <a:r>
              <a:rPr lang="fr-FR" smtClean="0"/>
              <a:t> </a:t>
            </a:r>
            <a:r>
              <a:rPr lang="fr-FR" sz="2800" smtClean="0"/>
              <a:t>« Nous avons coutume de reprocher à notre psychanalyse, un peu par plaisanterie, mais aussi avec le plus grand sérieux, d'exiger un état normal pour permettre son emploi et de rencontrer une limite dans les anomalies organisées de la vie psychique, en sorte que </a:t>
            </a:r>
            <a:r>
              <a:rPr lang="fr-FR" sz="2800" smtClean="0">
                <a:solidFill>
                  <a:srgbClr val="FF0000"/>
                </a:solidFill>
              </a:rPr>
              <a:t>ses conditions d'application trouvent leur optimum là où elle est inutile, chez l'homme</a:t>
            </a:r>
            <a:br>
              <a:rPr lang="fr-FR" sz="2800" smtClean="0">
                <a:solidFill>
                  <a:srgbClr val="FF0000"/>
                </a:solidFill>
              </a:rPr>
            </a:br>
            <a:r>
              <a:rPr lang="fr-FR" sz="2800" smtClean="0">
                <a:solidFill>
                  <a:srgbClr val="FF0000"/>
                </a:solidFill>
              </a:rPr>
              <a:t>sain </a:t>
            </a:r>
            <a:r>
              <a:rPr lang="fr-FR" sz="2800" smtClean="0"/>
              <a:t>» </a:t>
            </a:r>
          </a:p>
          <a:p>
            <a:pPr marL="0" indent="0" algn="r" eaLnBrk="1" hangingPunct="1">
              <a:buFont typeface="Arial" pitchFamily="34" charset="0"/>
              <a:buNone/>
            </a:pPr>
            <a:r>
              <a:rPr lang="fr-FR" sz="2800" smtClean="0"/>
              <a:t>(</a:t>
            </a:r>
            <a:r>
              <a:rPr lang="fr-FR" sz="2800" i="1" smtClean="0"/>
              <a:t>Correspondance</a:t>
            </a:r>
            <a:r>
              <a:rPr lang="fr-FR" sz="2800" smtClean="0"/>
              <a:t>, trad., Gallimard, p. 45)</a:t>
            </a:r>
          </a:p>
          <a:p>
            <a:pPr marL="0" indent="0" eaLnBrk="1" hangingPunct="1">
              <a:buFont typeface="Arial" pitchFamily="34" charset="0"/>
              <a:buNone/>
            </a:pPr>
            <a:endParaRPr lang="fr-FR" sz="2800" smtClean="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Titre 5"/>
          <p:cNvSpPr>
            <a:spLocks noGrp="1"/>
          </p:cNvSpPr>
          <p:nvPr>
            <p:ph type="title"/>
          </p:nvPr>
        </p:nvSpPr>
        <p:spPr>
          <a:xfrm>
            <a:off x="1792288" y="5230813"/>
            <a:ext cx="5486400" cy="968375"/>
          </a:xfrm>
        </p:spPr>
        <p:txBody>
          <a:bodyPr/>
          <a:lstStyle/>
          <a:p>
            <a:pPr algn="ctr" eaLnBrk="1" hangingPunct="1"/>
            <a:r>
              <a:rPr lang="fr-FR" b="0" smtClean="0"/>
              <a:t>www.pseudo-sciences.org</a:t>
            </a:r>
            <a:br>
              <a:rPr lang="fr-FR" b="0" smtClean="0"/>
            </a:br>
            <a:endParaRPr lang="fr-FR" b="0" smtClean="0"/>
          </a:p>
        </p:txBody>
      </p:sp>
      <p:pic>
        <p:nvPicPr>
          <p:cNvPr id="75778" name="Espace réservé pour une image  8" descr="Capture d’écran 2015-10-10 à 18.19.53.png"/>
          <p:cNvPicPr>
            <a:picLocks noGrp="1" noChangeAspect="1"/>
          </p:cNvPicPr>
          <p:nvPr>
            <p:ph type="pic" idx="1"/>
          </p:nvPr>
        </p:nvPicPr>
        <p:blipFill>
          <a:blip r:embed="rId2"/>
          <a:srcRect t="-2380" b="-2380"/>
          <a:stretch>
            <a:fillRect/>
          </a:stretch>
        </p:blipFill>
        <p:spPr>
          <a:xfrm>
            <a:off x="1200150" y="612775"/>
            <a:ext cx="6496050" cy="4427538"/>
          </a:xfrm>
        </p:spPr>
      </p:pic>
      <p:sp>
        <p:nvSpPr>
          <p:cNvPr id="50179" name="Espace réservé du texte 7"/>
          <p:cNvSpPr>
            <a:spLocks noGrp="1"/>
          </p:cNvSpPr>
          <p:nvPr>
            <p:ph type="body" sz="half" idx="2"/>
          </p:nvPr>
        </p:nvSpPr>
        <p:spPr>
          <a:xfrm>
            <a:off x="1792288" y="6762750"/>
            <a:ext cx="5486400" cy="95250"/>
          </a:xfrm>
        </p:spPr>
        <p:txBody>
          <a:bodyPr rtlCol="0">
            <a:normAutofit fontScale="25000" lnSpcReduction="20000"/>
          </a:bodyPr>
          <a:lstStyle/>
          <a:p>
            <a:pPr eaLnBrk="1" fontAlgn="auto" hangingPunct="1">
              <a:spcAft>
                <a:spcPts val="0"/>
              </a:spcAft>
              <a:buFont typeface="Arial"/>
              <a:buNone/>
              <a:defRPr/>
            </a:pPr>
            <a:endParaRPr lang="fr-FR" smtClean="0">
              <a:ea typeface="+mn-ea"/>
              <a:cs typeface="+mn-cs"/>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Titre 1"/>
          <p:cNvSpPr>
            <a:spLocks noGrp="1"/>
          </p:cNvSpPr>
          <p:nvPr>
            <p:ph type="title"/>
          </p:nvPr>
        </p:nvSpPr>
        <p:spPr/>
        <p:txBody>
          <a:bodyPr/>
          <a:lstStyle/>
          <a:p>
            <a:pPr eaLnBrk="1" hangingPunct="1"/>
            <a:r>
              <a:rPr lang="fr-FR" sz="2800" smtClean="0"/>
              <a:t>Sigmund Freud</a:t>
            </a:r>
          </a:p>
        </p:txBody>
      </p:sp>
      <p:pic>
        <p:nvPicPr>
          <p:cNvPr id="76802" name="Espace réservé du contenu 4" descr="FR.couleur.jpg"/>
          <p:cNvPicPr>
            <a:picLocks noGrp="1" noChangeAspect="1"/>
          </p:cNvPicPr>
          <p:nvPr>
            <p:ph sz="half" idx="1"/>
          </p:nvPr>
        </p:nvPicPr>
        <p:blipFill>
          <a:blip r:embed="rId2"/>
          <a:srcRect l="-11681" r="-11681"/>
          <a:stretch>
            <a:fillRect/>
          </a:stretch>
        </p:blipFill>
        <p:spPr>
          <a:xfrm>
            <a:off x="457200" y="1600200"/>
            <a:ext cx="3854450" cy="4319588"/>
          </a:xfrm>
        </p:spPr>
      </p:pic>
      <p:pic>
        <p:nvPicPr>
          <p:cNvPr id="76803" name="Espace réservé du contenu 5" descr="FR.Sombre.5.+.jpg"/>
          <p:cNvPicPr>
            <a:picLocks noGrp="1" noChangeAspect="1"/>
          </p:cNvPicPr>
          <p:nvPr>
            <p:ph sz="half" idx="2"/>
          </p:nvPr>
        </p:nvPicPr>
        <p:blipFill>
          <a:blip r:embed="rId3"/>
          <a:srcRect l="17390" r="17390"/>
          <a:stretch>
            <a:fillRect/>
          </a:stretch>
        </p:blipFill>
        <p:spPr>
          <a:xfrm>
            <a:off x="4495800" y="1600200"/>
            <a:ext cx="3743325" cy="4310063"/>
          </a:xfrm>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Titre 1"/>
          <p:cNvSpPr>
            <a:spLocks noGrp="1"/>
          </p:cNvSpPr>
          <p:nvPr>
            <p:ph type="title"/>
          </p:nvPr>
        </p:nvSpPr>
        <p:spPr>
          <a:xfrm>
            <a:off x="457200" y="447675"/>
            <a:ext cx="8229600" cy="885825"/>
          </a:xfrm>
        </p:spPr>
        <p:txBody>
          <a:bodyPr/>
          <a:lstStyle/>
          <a:p>
            <a:pPr eaLnBrk="1" hangingPunct="1"/>
            <a:r>
              <a:rPr lang="fr-FR" sz="3200" smtClean="0">
                <a:solidFill>
                  <a:srgbClr val="FF0000"/>
                </a:solidFill>
              </a:rPr>
              <a:t> Didacticien : un job en or</a:t>
            </a:r>
          </a:p>
        </p:txBody>
      </p:sp>
      <p:sp>
        <p:nvSpPr>
          <p:cNvPr id="77826" name="Espace réservé du contenu 2"/>
          <p:cNvSpPr>
            <a:spLocks noGrp="1"/>
          </p:cNvSpPr>
          <p:nvPr>
            <p:ph idx="1"/>
          </p:nvPr>
        </p:nvSpPr>
        <p:spPr>
          <a:xfrm>
            <a:off x="1058863" y="1417638"/>
            <a:ext cx="7048500" cy="5151437"/>
          </a:xfrm>
        </p:spPr>
        <p:txBody>
          <a:bodyPr/>
          <a:lstStyle/>
          <a:p>
            <a:pPr marL="0" indent="0" algn="just" eaLnBrk="1" hangingPunct="1">
              <a:buFont typeface="Arial" pitchFamily="34" charset="0"/>
              <a:buNone/>
            </a:pPr>
            <a:r>
              <a:rPr lang="fr-FR" sz="2400" smtClean="0"/>
              <a:t> </a:t>
            </a:r>
            <a:r>
              <a:rPr lang="fr-FR" altLang="fr-FR" sz="2400" smtClean="0"/>
              <a:t>“</a:t>
            </a:r>
            <a:r>
              <a:rPr lang="fr-FR" altLang="ja-JP" sz="2400" smtClean="0"/>
              <a:t>Dans les premiers temps j'avais affaire à un assez grand nombre de patients […] ; dans les dernières années, les analyses didactiques devinrent prépondérantes et il resta auprès de moi un nombre relativement restreint de personnes aux souffrances plus graves.” </a:t>
            </a:r>
          </a:p>
          <a:p>
            <a:pPr marL="0" indent="0" algn="r" eaLnBrk="1" hangingPunct="1">
              <a:buFont typeface="Arial" pitchFamily="34" charset="0"/>
              <a:buNone/>
            </a:pPr>
            <a:r>
              <a:rPr lang="fr-FR" altLang="fr-FR" sz="1800" smtClean="0"/>
              <a:t>“</a:t>
            </a:r>
            <a:r>
              <a:rPr lang="fr-FR" sz="1800" smtClean="0"/>
              <a:t>L</a:t>
            </a:r>
            <a:r>
              <a:rPr lang="fr-FR" altLang="fr-FR" sz="1800" smtClean="0"/>
              <a:t>’</a:t>
            </a:r>
            <a:r>
              <a:rPr lang="fr-FR" sz="1800" smtClean="0"/>
              <a:t>analyse finie et l</a:t>
            </a:r>
            <a:r>
              <a:rPr lang="fr-FR" altLang="fr-FR" sz="1800" smtClean="0"/>
              <a:t>’</a:t>
            </a:r>
            <a:r>
              <a:rPr lang="fr-FR" sz="1800" smtClean="0"/>
              <a:t>analyse infinie</a:t>
            </a:r>
            <a:r>
              <a:rPr lang="fr-FR" altLang="fr-FR" sz="1800" smtClean="0"/>
              <a:t>”</a:t>
            </a:r>
            <a:r>
              <a:rPr lang="fr-FR" sz="1800" smtClean="0"/>
              <a:t> (1937), O.C., XX 25</a:t>
            </a:r>
          </a:p>
          <a:p>
            <a:pPr marL="0" indent="0" algn="just" eaLnBrk="1" hangingPunct="1">
              <a:buFont typeface="Arial" pitchFamily="34" charset="0"/>
              <a:buNone/>
            </a:pPr>
            <a:endParaRPr lang="fr-FR" sz="2400" smtClean="0"/>
          </a:p>
          <a:p>
            <a:pPr marL="0" indent="0" algn="just" eaLnBrk="1" hangingPunct="1">
              <a:buFont typeface="Arial" pitchFamily="34" charset="0"/>
              <a:buNone/>
            </a:pPr>
            <a:r>
              <a:rPr lang="fr-FR" sz="2400" smtClean="0"/>
              <a:t>Le 3 novembre 1921 à Pfister : </a:t>
            </a:r>
          </a:p>
          <a:p>
            <a:pPr marL="0" indent="0" algn="just" eaLnBrk="1" hangingPunct="1">
              <a:buFont typeface="Arial" pitchFamily="34" charset="0"/>
              <a:buNone/>
            </a:pPr>
            <a:r>
              <a:rPr lang="fr-FR" altLang="fr-FR" sz="2400" smtClean="0"/>
              <a:t>“</a:t>
            </a:r>
            <a:r>
              <a:rPr lang="fr-FR" altLang="ja-JP" sz="2400" smtClean="0"/>
              <a:t>Tout mon temps est accaparé par des médecins anglais et américains. En sorte que je travaille maintenant pour le dollar et n</a:t>
            </a:r>
            <a:r>
              <a:rPr lang="fr-FR" altLang="fr-FR" sz="2400" smtClean="0"/>
              <a:t>’</a:t>
            </a:r>
            <a:r>
              <a:rPr lang="fr-FR" altLang="ja-JP" sz="2400" smtClean="0"/>
              <a:t>arrive à rien faire d</a:t>
            </a:r>
            <a:r>
              <a:rPr lang="fr-FR" altLang="fr-FR" sz="2400" smtClean="0"/>
              <a:t>’</a:t>
            </a:r>
            <a:r>
              <a:rPr lang="fr-FR" altLang="ja-JP" sz="2400" smtClean="0"/>
              <a:t>autre.</a:t>
            </a:r>
            <a:r>
              <a:rPr lang="fr-BE" altLang="fr-FR" sz="2400" smtClean="0"/>
              <a:t>”</a:t>
            </a:r>
            <a:endParaRPr lang="fr-FR" altLang="ja-JP" sz="2400" smtClean="0"/>
          </a:p>
          <a:p>
            <a:pPr marL="0" indent="0" eaLnBrk="1" hangingPunct="1">
              <a:buFont typeface="Arial" pitchFamily="34" charset="0"/>
              <a:buNone/>
            </a:pPr>
            <a:endParaRPr lang="fr-FR" smtClean="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re 1"/>
          <p:cNvSpPr>
            <a:spLocks noGrp="1"/>
          </p:cNvSpPr>
          <p:nvPr>
            <p:ph type="title"/>
          </p:nvPr>
        </p:nvSpPr>
        <p:spPr>
          <a:xfrm>
            <a:off x="1050925" y="547688"/>
            <a:ext cx="7116763" cy="3019425"/>
          </a:xfrm>
        </p:spPr>
        <p:txBody>
          <a:bodyPr>
            <a:noAutofit/>
          </a:bodyPr>
          <a:lstStyle/>
          <a:p>
            <a:pPr algn="just" eaLnBrk="1" hangingPunct="1"/>
            <a:r>
              <a:rPr lang="fr-FR" sz="2400" smtClean="0">
                <a:solidFill>
                  <a:srgbClr val="0000FF"/>
                </a:solidFill>
              </a:rPr>
              <a:t>Les clients idéaux </a:t>
            </a:r>
            <a:r>
              <a:rPr lang="fr-FR" sz="2000" smtClean="0"/>
              <a:t>: riches, sans réels problèmes, égocentriques</a:t>
            </a:r>
            <a:br>
              <a:rPr lang="fr-FR" sz="2000" smtClean="0"/>
            </a:br>
            <a:r>
              <a:rPr lang="fr-FR" sz="2000" smtClean="0"/>
              <a:t/>
            </a:r>
            <a:br>
              <a:rPr lang="fr-FR" sz="2000" smtClean="0"/>
            </a:br>
            <a:r>
              <a:rPr lang="fr-FR" sz="2000" smtClean="0"/>
              <a:t>Exemple: Carla Sarkozy-Bruni, qui déclare :</a:t>
            </a:r>
            <a:br>
              <a:rPr lang="fr-FR" sz="2000" smtClean="0"/>
            </a:br>
            <a:r>
              <a:rPr lang="fr-FR" sz="2000" smtClean="0"/>
              <a:t>		</a:t>
            </a:r>
            <a:r>
              <a:rPr lang="fr-FR" altLang="fr-FR" sz="2000" smtClean="0"/>
              <a:t>“</a:t>
            </a:r>
            <a:r>
              <a:rPr lang="fr-FR" sz="2000" smtClean="0"/>
              <a:t>La psychanalyse est une </a:t>
            </a:r>
            <a:r>
              <a:rPr lang="fr-FR" sz="2000" smtClean="0">
                <a:solidFill>
                  <a:srgbClr val="FF0000"/>
                </a:solidFill>
              </a:rPr>
              <a:t>partie essentielle </a:t>
            </a:r>
            <a:r>
              <a:rPr lang="fr-FR" sz="2000" smtClean="0"/>
              <a:t>de ma vie. </a:t>
            </a:r>
            <a:br>
              <a:rPr lang="fr-FR" sz="2000" smtClean="0"/>
            </a:br>
            <a:r>
              <a:rPr lang="fr-FR" sz="2000" smtClean="0"/>
              <a:t>		Je suis une </a:t>
            </a:r>
            <a:r>
              <a:rPr lang="fr-FR" sz="2000" smtClean="0">
                <a:solidFill>
                  <a:srgbClr val="FF0000"/>
                </a:solidFill>
              </a:rPr>
              <a:t>absolue</a:t>
            </a:r>
            <a:r>
              <a:rPr lang="fr-FR" sz="2000" smtClean="0"/>
              <a:t> pratiquante</a:t>
            </a:r>
            <a:r>
              <a:rPr lang="fr-FR" altLang="fr-FR" sz="2000" smtClean="0"/>
              <a:t>”</a:t>
            </a:r>
            <a:r>
              <a:rPr lang="fr-FR" sz="2000" smtClean="0"/>
              <a:t/>
            </a:r>
            <a:br>
              <a:rPr lang="fr-FR" sz="2000" smtClean="0"/>
            </a:br>
            <a:r>
              <a:rPr lang="fr-FR" sz="2000" smtClean="0"/>
              <a:t>En psychanalyse depuis plus de </a:t>
            </a:r>
            <a:r>
              <a:rPr lang="fr-FR" sz="2000" smtClean="0">
                <a:solidFill>
                  <a:srgbClr val="FF0000"/>
                </a:solidFill>
              </a:rPr>
              <a:t>10 ans</a:t>
            </a:r>
            <a:r>
              <a:rPr lang="fr-FR" sz="2000" smtClean="0"/>
              <a:t>, à raison de 4 séances par semaine pendant 8 ans et actuellement 2 séances par semaine.</a:t>
            </a:r>
            <a:br>
              <a:rPr lang="fr-FR" sz="2000" smtClean="0"/>
            </a:br>
            <a:r>
              <a:rPr lang="fr-FR" sz="2000" smtClean="0"/>
              <a:t/>
            </a:r>
            <a:br>
              <a:rPr lang="fr-FR" sz="2000" smtClean="0"/>
            </a:br>
            <a:r>
              <a:rPr lang="fr-FR" sz="2000" smtClean="0"/>
              <a:t>Freud appelait ces </a:t>
            </a:r>
            <a:r>
              <a:rPr lang="fr-FR" altLang="fr-FR" sz="2000" smtClean="0"/>
              <a:t>“</a:t>
            </a:r>
            <a:r>
              <a:rPr lang="fr-FR" sz="2000" smtClean="0"/>
              <a:t>patientes</a:t>
            </a:r>
            <a:r>
              <a:rPr lang="fr-FR" altLang="fr-FR" sz="2000" smtClean="0"/>
              <a:t>”</a:t>
            </a:r>
            <a:r>
              <a:rPr lang="fr-FR" sz="2000" smtClean="0"/>
              <a:t> des </a:t>
            </a:r>
            <a:r>
              <a:rPr lang="fr-FR" altLang="fr-FR" sz="2000" smtClean="0"/>
              <a:t>“</a:t>
            </a:r>
            <a:r>
              <a:rPr lang="fr-FR" altLang="ja-JP" sz="2000" smtClean="0"/>
              <a:t>Goldfish</a:t>
            </a:r>
            <a:r>
              <a:rPr lang="fr-FR" altLang="fr-FR" sz="2000" smtClean="0"/>
              <a:t>”</a:t>
            </a:r>
            <a:r>
              <a:rPr lang="fr-FR" altLang="ja-JP" sz="2000" smtClean="0"/>
              <a:t>,  des poissons dorés</a:t>
            </a:r>
            <a:br>
              <a:rPr lang="fr-FR" altLang="ja-JP" sz="2000" smtClean="0"/>
            </a:br>
            <a:endParaRPr lang="fr-FR" sz="2000" smtClean="0"/>
          </a:p>
        </p:txBody>
      </p:sp>
      <p:pic>
        <p:nvPicPr>
          <p:cNvPr id="78850" name="Espace réservé du contenu 4" descr="Carla-Bruni-Les-ego-demesures-me-plongent-dans-l-ennui_imagePanoramique500_220.jpg"/>
          <p:cNvPicPr>
            <a:picLocks noGrp="1" noChangeAspect="1"/>
          </p:cNvPicPr>
          <p:nvPr>
            <p:ph idx="1"/>
          </p:nvPr>
        </p:nvPicPr>
        <p:blipFill>
          <a:blip r:embed="rId2"/>
          <a:srcRect t="-1218" b="-1218"/>
          <a:stretch>
            <a:fillRect/>
          </a:stretch>
        </p:blipFill>
        <p:spPr>
          <a:xfrm>
            <a:off x="1751013" y="3810000"/>
            <a:ext cx="5880100" cy="2649538"/>
          </a:xfrm>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p:cNvSpPr>
          <p:nvPr>
            <p:ph type="title"/>
          </p:nvPr>
        </p:nvSpPr>
        <p:spPr>
          <a:xfrm>
            <a:off x="604838" y="252413"/>
            <a:ext cx="8072437" cy="2119312"/>
          </a:xfrm>
        </p:spPr>
        <p:txBody>
          <a:bodyPr>
            <a:normAutofit/>
          </a:bodyPr>
          <a:lstStyle/>
          <a:p>
            <a:pPr algn="just" eaLnBrk="1" hangingPunct="1"/>
            <a:r>
              <a:rPr lang="fr-FR" sz="2200" smtClean="0"/>
              <a:t>							Fabrice Luccini </a:t>
            </a:r>
            <a:br>
              <a:rPr lang="fr-FR" sz="2200" smtClean="0"/>
            </a:br>
            <a:r>
              <a:rPr lang="fr-FR" sz="2200" smtClean="0"/>
              <a:t/>
            </a:r>
            <a:br>
              <a:rPr lang="fr-FR" sz="2200" smtClean="0"/>
            </a:br>
            <a:r>
              <a:rPr lang="fr-FR" sz="1800" smtClean="0"/>
              <a:t>déclare sur le divan de Fogiel (3-2-2016) : </a:t>
            </a:r>
            <a:r>
              <a:rPr lang="fr-FR" sz="1800" smtClean="0">
                <a:solidFill>
                  <a:srgbClr val="FF0000"/>
                </a:solidFill>
              </a:rPr>
              <a:t>en psychanalyse depuis près de 40 ans</a:t>
            </a:r>
            <a:r>
              <a:rPr lang="fr-FR" sz="1800" smtClean="0"/>
              <a:t>,</a:t>
            </a:r>
            <a:r>
              <a:rPr lang="fr-BE" sz="1800" smtClean="0"/>
              <a:t> </a:t>
            </a:r>
            <a:r>
              <a:rPr lang="fr-FR" sz="1800" smtClean="0"/>
              <a:t/>
            </a:r>
            <a:br>
              <a:rPr lang="fr-FR" sz="1800" smtClean="0"/>
            </a:br>
            <a:r>
              <a:rPr lang="fr-FR" sz="1800" smtClean="0"/>
              <a:t>dans une interview au </a:t>
            </a:r>
            <a:r>
              <a:rPr lang="fr-FR" sz="1800" i="1" smtClean="0"/>
              <a:t>Figaro</a:t>
            </a:r>
            <a:r>
              <a:rPr lang="fr-BE" sz="1800" smtClean="0"/>
              <a:t> (19-10-2012):</a:t>
            </a:r>
            <a:br>
              <a:rPr lang="fr-BE" sz="1800" smtClean="0"/>
            </a:br>
            <a:r>
              <a:rPr lang="fr-BE" sz="1800" smtClean="0"/>
              <a:t>	</a:t>
            </a:r>
            <a:r>
              <a:rPr lang="fr-BE" altLang="fr-FR" sz="1800" smtClean="0"/>
              <a:t>“</a:t>
            </a:r>
            <a:r>
              <a:rPr lang="fr-FR" altLang="ja-JP" sz="1800" smtClean="0"/>
              <a:t>Après des décennies de psychanalyse, je me trouve dans cette </a:t>
            </a:r>
            <a:r>
              <a:rPr lang="fr-FR" altLang="ja-JP" sz="1800" smtClean="0">
                <a:solidFill>
                  <a:srgbClr val="FF0000"/>
                </a:solidFill>
              </a:rPr>
              <a:t>envie</a:t>
            </a:r>
            <a:r>
              <a:rPr lang="fr-FR" altLang="ja-JP" sz="1800" smtClean="0"/>
              <a:t> de 	découverte de l'autre (</a:t>
            </a:r>
            <a:r>
              <a:rPr lang="fr-FR" altLang="ja-JP" sz="1800" smtClean="0">
                <a:solidFill>
                  <a:srgbClr val="FF0000"/>
                </a:solidFill>
              </a:rPr>
              <a:t>relative</a:t>
            </a:r>
            <a:r>
              <a:rPr lang="fr-FR" altLang="ja-JP" sz="1800" smtClean="0"/>
              <a:t>, hein: il ne faut pas exagérer).</a:t>
            </a:r>
            <a:r>
              <a:rPr lang="fr-FR" altLang="fr-FR" sz="1800" smtClean="0"/>
              <a:t>”</a:t>
            </a:r>
            <a:r>
              <a:rPr lang="fr-BE" altLang="ja-JP" sz="1800" smtClean="0"/>
              <a:t> </a:t>
            </a:r>
            <a:endParaRPr lang="fr-FR" sz="1800" smtClean="0"/>
          </a:p>
        </p:txBody>
      </p:sp>
      <p:pic>
        <p:nvPicPr>
          <p:cNvPr id="79874" name="Espace réservé du contenu 5" descr="Luccini.Divan.jpg"/>
          <p:cNvPicPr>
            <a:picLocks noGrp="1" noChangeAspect="1"/>
          </p:cNvPicPr>
          <p:nvPr>
            <p:ph idx="1"/>
          </p:nvPr>
        </p:nvPicPr>
        <p:blipFill>
          <a:blip r:embed="rId2"/>
          <a:srcRect l="-5612" r="-5612"/>
          <a:stretch>
            <a:fillRect/>
          </a:stretch>
        </p:blipFill>
        <p:spPr>
          <a:xfrm>
            <a:off x="1301750" y="2687638"/>
            <a:ext cx="6200775" cy="3714750"/>
          </a:xfrm>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flipV="1">
            <a:off x="1792288" y="6694488"/>
            <a:ext cx="5486400" cy="46037"/>
          </a:xfrm>
        </p:spPr>
        <p:txBody>
          <a:bodyPr rtlCol="0">
            <a:normAutofit fontScale="90000"/>
          </a:bodyPr>
          <a:lstStyle/>
          <a:p>
            <a:pPr algn="ctr" eaLnBrk="1" fontAlgn="auto" hangingPunct="1">
              <a:spcAft>
                <a:spcPts val="0"/>
              </a:spcAft>
              <a:defRPr/>
            </a:pPr>
            <a:endParaRPr lang="fr-FR" b="0" dirty="0" smtClean="0">
              <a:solidFill>
                <a:srgbClr val="008000"/>
              </a:solidFill>
              <a:ea typeface="+mj-ea"/>
              <a:cs typeface="+mj-cs"/>
            </a:endParaRPr>
          </a:p>
        </p:txBody>
      </p:sp>
      <p:sp>
        <p:nvSpPr>
          <p:cNvPr id="80898" name="Espace réservé du texte 3"/>
          <p:cNvSpPr>
            <a:spLocks noGrp="1"/>
          </p:cNvSpPr>
          <p:nvPr>
            <p:ph type="body" sz="half" idx="2"/>
          </p:nvPr>
        </p:nvSpPr>
        <p:spPr>
          <a:xfrm>
            <a:off x="801688" y="4738688"/>
            <a:ext cx="7727950" cy="1820862"/>
          </a:xfrm>
        </p:spPr>
        <p:txBody>
          <a:bodyPr/>
          <a:lstStyle/>
          <a:p>
            <a:pPr>
              <a:lnSpc>
                <a:spcPct val="110000"/>
              </a:lnSpc>
            </a:pPr>
            <a:r>
              <a:rPr lang="fr-FR" altLang="fr-FR" sz="2000" smtClean="0"/>
              <a:t>“</a:t>
            </a:r>
            <a:r>
              <a:rPr lang="fr-FR" altLang="ja-JP" sz="2000" smtClean="0"/>
              <a:t>La religion du désir, que Lacan a contribué à instaurer, se résume assez exactement par la possibilité de marcher un peu plus sur les pieds des autres sans en être culpabilisé</a:t>
            </a:r>
            <a:r>
              <a:rPr lang="fr-FR" altLang="fr-FR" sz="2000" smtClean="0"/>
              <a:t>”</a:t>
            </a:r>
            <a:r>
              <a:rPr lang="fr-FR" altLang="ja-JP" sz="2000" smtClean="0"/>
              <a:t> </a:t>
            </a:r>
          </a:p>
          <a:p>
            <a:pPr>
              <a:lnSpc>
                <a:spcPct val="110000"/>
              </a:lnSpc>
            </a:pPr>
            <a:r>
              <a:rPr lang="fr-FR" sz="2000" smtClean="0"/>
              <a:t>François Roustang (1980) ... </a:t>
            </a:r>
            <a:r>
              <a:rPr lang="fr-FR" sz="2000" i="1" smtClean="0"/>
              <a:t>Elle ne le lâche plus</a:t>
            </a:r>
            <a:r>
              <a:rPr lang="fr-FR" sz="2000" smtClean="0"/>
              <a:t>. Minuit, p. 179.</a:t>
            </a:r>
          </a:p>
          <a:p>
            <a:endParaRPr lang="fr-BE" sz="2000" smtClean="0"/>
          </a:p>
        </p:txBody>
      </p:sp>
      <p:pic>
        <p:nvPicPr>
          <p:cNvPr id="80899" name="Espace réservé pour une image  3" descr="PK.Narcissisme_final.jpg"/>
          <p:cNvPicPr>
            <a:picLocks noGrp="1" noChangeAspect="1"/>
          </p:cNvPicPr>
          <p:nvPr>
            <p:ph type="pic" idx="1"/>
          </p:nvPr>
        </p:nvPicPr>
        <p:blipFill>
          <a:blip r:embed="rId2"/>
          <a:srcRect l="-45009" r="-45009"/>
          <a:stretch>
            <a:fillRect/>
          </a:stretch>
        </p:blipFill>
        <p:spPr>
          <a:xfrm>
            <a:off x="1792288" y="419100"/>
            <a:ext cx="5486400" cy="3973513"/>
          </a:xfrm>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Titre 1"/>
          <p:cNvSpPr>
            <a:spLocks noGrp="1"/>
          </p:cNvSpPr>
          <p:nvPr>
            <p:ph type="title"/>
          </p:nvPr>
        </p:nvSpPr>
        <p:spPr>
          <a:xfrm>
            <a:off x="457200" y="512763"/>
            <a:ext cx="8229600" cy="2260600"/>
          </a:xfrm>
        </p:spPr>
        <p:txBody>
          <a:bodyPr/>
          <a:lstStyle/>
          <a:p>
            <a:r>
              <a:rPr lang="fr-FR" sz="1800" b="1" smtClean="0">
                <a:solidFill>
                  <a:srgbClr val="0000FF"/>
                </a:solidFill>
              </a:rPr>
              <a:t>Facteurs thérapeutiques communs</a:t>
            </a:r>
            <a:br>
              <a:rPr lang="fr-FR" sz="1800" b="1" smtClean="0">
                <a:solidFill>
                  <a:srgbClr val="0000FF"/>
                </a:solidFill>
              </a:rPr>
            </a:br>
            <a:r>
              <a:rPr lang="fr-FR" sz="900" smtClean="0"/>
              <a:t> </a:t>
            </a:r>
            <a:br>
              <a:rPr lang="fr-FR" sz="900" smtClean="0"/>
            </a:br>
            <a:r>
              <a:rPr lang="fr-FR" sz="1800" smtClean="0"/>
              <a:t>La foi dans le traitement </a:t>
            </a:r>
            <a:br>
              <a:rPr lang="fr-FR" sz="1800" smtClean="0"/>
            </a:br>
            <a:r>
              <a:rPr lang="fr-FR" sz="1800" smtClean="0"/>
              <a:t>L</a:t>
            </a:r>
            <a:r>
              <a:rPr lang="fr-FR" altLang="fr-FR" sz="1800" smtClean="0"/>
              <a:t>’</a:t>
            </a:r>
            <a:r>
              <a:rPr lang="fr-FR" sz="1800" smtClean="0"/>
              <a:t>alliance de travail</a:t>
            </a:r>
            <a:br>
              <a:rPr lang="fr-FR" sz="1800" smtClean="0"/>
            </a:br>
            <a:r>
              <a:rPr lang="fr-FR" sz="1800" smtClean="0"/>
              <a:t>Le contact affectif</a:t>
            </a:r>
            <a:br>
              <a:rPr lang="fr-FR" sz="1800" smtClean="0"/>
            </a:br>
            <a:r>
              <a:rPr lang="fr-FR" sz="1800" smtClean="0"/>
              <a:t>L</a:t>
            </a:r>
            <a:r>
              <a:rPr lang="fr-FR" altLang="fr-FR" sz="1800" smtClean="0"/>
              <a:t>’</a:t>
            </a:r>
            <a:r>
              <a:rPr lang="fr-FR" sz="1800" smtClean="0"/>
              <a:t>écoute empathique</a:t>
            </a:r>
            <a:br>
              <a:rPr lang="fr-FR" sz="1800" smtClean="0"/>
            </a:br>
            <a:r>
              <a:rPr lang="fr-FR" sz="1800" smtClean="0"/>
              <a:t>La modification de significations</a:t>
            </a:r>
            <a:br>
              <a:rPr lang="fr-FR" sz="1800" smtClean="0"/>
            </a:br>
            <a:r>
              <a:rPr lang="fr-FR" sz="1800" smtClean="0"/>
              <a:t>L</a:t>
            </a:r>
            <a:r>
              <a:rPr lang="fr-FR" altLang="fr-FR" sz="1800" smtClean="0"/>
              <a:t>’</a:t>
            </a:r>
            <a:r>
              <a:rPr lang="fr-FR" sz="1800" smtClean="0"/>
              <a:t>expérience de nouveaux comportements</a:t>
            </a:r>
            <a:br>
              <a:rPr lang="fr-FR" sz="1800" smtClean="0"/>
            </a:br>
            <a:endParaRPr lang="fr-FR" sz="1800" smtClean="0"/>
          </a:p>
        </p:txBody>
      </p:sp>
      <p:pic>
        <p:nvPicPr>
          <p:cNvPr id="81922" name="Espace réservé du contenu 4" descr="FCT.SPS.png"/>
          <p:cNvPicPr>
            <a:picLocks noGrp="1" noChangeAspect="1"/>
          </p:cNvPicPr>
          <p:nvPr>
            <p:ph sz="half" idx="1"/>
          </p:nvPr>
        </p:nvPicPr>
        <p:blipFill>
          <a:blip r:embed="rId2"/>
          <a:srcRect l="-4927" r="-4927"/>
          <a:stretch>
            <a:fillRect/>
          </a:stretch>
        </p:blipFill>
        <p:spPr>
          <a:xfrm>
            <a:off x="1433513" y="2924175"/>
            <a:ext cx="6105525" cy="2867025"/>
          </a:xfrm>
        </p:spPr>
      </p:pic>
      <p:sp>
        <p:nvSpPr>
          <p:cNvPr id="81923" name="Espace réservé du texte 3"/>
          <p:cNvSpPr>
            <a:spLocks noGrp="1"/>
          </p:cNvSpPr>
          <p:nvPr>
            <p:ph type="body" sz="half" idx="2"/>
          </p:nvPr>
        </p:nvSpPr>
        <p:spPr>
          <a:xfrm>
            <a:off x="2027238" y="6000750"/>
            <a:ext cx="4987925" cy="500063"/>
          </a:xfrm>
        </p:spPr>
        <p:txBody>
          <a:bodyPr/>
          <a:lstStyle/>
          <a:p>
            <a:pPr marL="0" indent="0" algn="ctr">
              <a:buFont typeface="Arial" pitchFamily="34" charset="0"/>
              <a:buNone/>
            </a:pPr>
            <a:r>
              <a:rPr lang="fr-FR" sz="1800" u="sng" smtClean="0">
                <a:hlinkClick r:id="rId3"/>
              </a:rPr>
              <a:t>http://www.pseudo-sciences.org/</a:t>
            </a:r>
            <a:r>
              <a:rPr lang="fr-BE" sz="1800" smtClean="0"/>
              <a:t> </a:t>
            </a:r>
            <a:endParaRPr lang="fr-FR" sz="1800" smtClean="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Titre 5"/>
          <p:cNvSpPr>
            <a:spLocks noGrp="1"/>
          </p:cNvSpPr>
          <p:nvPr>
            <p:ph type="title"/>
          </p:nvPr>
        </p:nvSpPr>
        <p:spPr>
          <a:xfrm>
            <a:off x="1792288" y="5649913"/>
            <a:ext cx="5486400" cy="973137"/>
          </a:xfrm>
        </p:spPr>
        <p:txBody>
          <a:bodyPr/>
          <a:lstStyle/>
          <a:p>
            <a:pPr algn="ctr" eaLnBrk="1" hangingPunct="1"/>
            <a:r>
              <a:rPr lang="fr-FR" b="0" smtClean="0"/>
              <a:t>www.pseudo-sciences.org</a:t>
            </a:r>
            <a:br>
              <a:rPr lang="fr-FR" b="0" smtClean="0"/>
            </a:br>
            <a:endParaRPr lang="fr-FR" b="0" smtClean="0"/>
          </a:p>
        </p:txBody>
      </p:sp>
      <p:sp>
        <p:nvSpPr>
          <p:cNvPr id="50179" name="Espace réservé du texte 7"/>
          <p:cNvSpPr>
            <a:spLocks noGrp="1"/>
          </p:cNvSpPr>
          <p:nvPr>
            <p:ph type="body" sz="half" idx="2"/>
          </p:nvPr>
        </p:nvSpPr>
        <p:spPr>
          <a:xfrm>
            <a:off x="1792288" y="6762750"/>
            <a:ext cx="5486400" cy="95250"/>
          </a:xfrm>
        </p:spPr>
        <p:txBody>
          <a:bodyPr rtlCol="0">
            <a:normAutofit fontScale="25000" lnSpcReduction="20000"/>
          </a:bodyPr>
          <a:lstStyle/>
          <a:p>
            <a:pPr eaLnBrk="1" fontAlgn="auto" hangingPunct="1">
              <a:spcAft>
                <a:spcPts val="0"/>
              </a:spcAft>
              <a:buFont typeface="Arial"/>
              <a:buNone/>
              <a:defRPr/>
            </a:pPr>
            <a:endParaRPr lang="fr-FR" smtClean="0">
              <a:ea typeface="+mn-ea"/>
              <a:cs typeface="+mn-cs"/>
            </a:endParaRPr>
          </a:p>
        </p:txBody>
      </p:sp>
      <p:pic>
        <p:nvPicPr>
          <p:cNvPr id="82947" name="Espace réservé pour une image  2" descr="Capture d’écran 2016-05-10 à 21.31.59.png"/>
          <p:cNvPicPr>
            <a:picLocks noGrp="1" noChangeAspect="1"/>
          </p:cNvPicPr>
          <p:nvPr>
            <p:ph type="pic" idx="1"/>
          </p:nvPr>
        </p:nvPicPr>
        <p:blipFill>
          <a:blip r:embed="rId2"/>
          <a:srcRect l="-5330" r="-5330"/>
          <a:stretch>
            <a:fillRect/>
          </a:stretch>
        </p:blipFill>
        <p:spPr>
          <a:xfrm>
            <a:off x="996950" y="612775"/>
            <a:ext cx="7346950" cy="4895850"/>
          </a:xfrm>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685800" y="889000"/>
            <a:ext cx="7772400" cy="1727200"/>
          </a:xfrm>
          <a:solidFill>
            <a:schemeClr val="accent4">
              <a:lumMod val="40000"/>
              <a:lumOff val="60000"/>
            </a:schemeClr>
          </a:solidFill>
          <a:ln w="12700">
            <a:solidFill>
              <a:schemeClr val="tx1"/>
            </a:solidFill>
          </a:ln>
        </p:spPr>
        <p:txBody>
          <a:bodyPr>
            <a:normAutofit/>
          </a:bodyPr>
          <a:lstStyle/>
          <a:p>
            <a:pPr eaLnBrk="1" hangingPunct="1"/>
            <a:r>
              <a:rPr lang="fr-FR" sz="4000" smtClean="0">
                <a:solidFill>
                  <a:srgbClr val="FF0000"/>
                </a:solidFill>
              </a:rPr>
              <a:t>La théorie freudienne</a:t>
            </a:r>
          </a:p>
        </p:txBody>
      </p:sp>
      <p:sp>
        <p:nvSpPr>
          <p:cNvPr id="3" name="Sous-titre 2"/>
          <p:cNvSpPr>
            <a:spLocks noGrp="1"/>
          </p:cNvSpPr>
          <p:nvPr>
            <p:ph type="subTitle" idx="1"/>
          </p:nvPr>
        </p:nvSpPr>
        <p:spPr>
          <a:xfrm>
            <a:off x="685800" y="2990850"/>
            <a:ext cx="7948613" cy="3346450"/>
          </a:xfrm>
        </p:spPr>
        <p:txBody>
          <a:bodyPr>
            <a:normAutofit/>
          </a:bodyPr>
          <a:lstStyle/>
          <a:p>
            <a:pPr algn="just" eaLnBrk="1" hangingPunct="1">
              <a:lnSpc>
                <a:spcPct val="90000"/>
              </a:lnSpc>
            </a:pPr>
            <a:r>
              <a:rPr lang="fr-FR" sz="2400" smtClean="0">
                <a:solidFill>
                  <a:schemeClr val="tx1"/>
                </a:solidFill>
              </a:rPr>
              <a:t>"Les doctrines de la </a:t>
            </a:r>
            <a:r>
              <a:rPr lang="fr-FR" sz="2400" smtClean="0">
                <a:solidFill>
                  <a:srgbClr val="008000"/>
                </a:solidFill>
              </a:rPr>
              <a:t>résistance</a:t>
            </a:r>
            <a:r>
              <a:rPr lang="fr-FR" sz="2400" smtClean="0">
                <a:solidFill>
                  <a:schemeClr val="tx1"/>
                </a:solidFill>
              </a:rPr>
              <a:t> et du </a:t>
            </a:r>
            <a:r>
              <a:rPr lang="fr-FR" sz="2400" smtClean="0">
                <a:solidFill>
                  <a:srgbClr val="008000"/>
                </a:solidFill>
              </a:rPr>
              <a:t>refoulement</a:t>
            </a:r>
            <a:r>
              <a:rPr lang="fr-FR" sz="2400" smtClean="0">
                <a:solidFill>
                  <a:schemeClr val="tx1"/>
                </a:solidFill>
              </a:rPr>
              <a:t>, de </a:t>
            </a:r>
            <a:r>
              <a:rPr lang="fr-FR" sz="2400" smtClean="0">
                <a:solidFill>
                  <a:srgbClr val="008000"/>
                </a:solidFill>
              </a:rPr>
              <a:t>l'inconscient</a:t>
            </a:r>
            <a:r>
              <a:rPr lang="fr-FR" sz="2400" smtClean="0">
                <a:solidFill>
                  <a:schemeClr val="tx1"/>
                </a:solidFill>
              </a:rPr>
              <a:t>, de la signification étiologique de </a:t>
            </a:r>
            <a:r>
              <a:rPr lang="fr-FR" sz="2400" smtClean="0">
                <a:solidFill>
                  <a:srgbClr val="008000"/>
                </a:solidFill>
              </a:rPr>
              <a:t>la vie sexuelle</a:t>
            </a:r>
            <a:r>
              <a:rPr lang="fr-FR" sz="2400" smtClean="0">
                <a:solidFill>
                  <a:schemeClr val="tx1"/>
                </a:solidFill>
              </a:rPr>
              <a:t> et de l'importance des expériences vécues dans </a:t>
            </a:r>
            <a:r>
              <a:rPr lang="fr-FR" sz="2400" smtClean="0">
                <a:solidFill>
                  <a:srgbClr val="008000"/>
                </a:solidFill>
              </a:rPr>
              <a:t>l'enfance</a:t>
            </a:r>
            <a:r>
              <a:rPr lang="fr-FR" sz="2400" smtClean="0">
                <a:solidFill>
                  <a:schemeClr val="tx1"/>
                </a:solidFill>
              </a:rPr>
              <a:t> sont les principaux éléments de l'édifice théorique de la psychanalyse</a:t>
            </a:r>
            <a:r>
              <a:rPr lang="fr-FR" altLang="fr-FR" sz="2400" smtClean="0">
                <a:solidFill>
                  <a:schemeClr val="tx1"/>
                </a:solidFill>
              </a:rPr>
              <a:t>”</a:t>
            </a:r>
            <a:r>
              <a:rPr lang="fr-FR" sz="2400" smtClean="0">
                <a:solidFill>
                  <a:schemeClr val="tx1"/>
                </a:solidFill>
              </a:rPr>
              <a:t> (</a:t>
            </a:r>
            <a:r>
              <a:rPr lang="fr-FR" sz="2000" i="1" smtClean="0">
                <a:solidFill>
                  <a:schemeClr val="tx1"/>
                </a:solidFill>
              </a:rPr>
              <a:t>Selbstdarstellung</a:t>
            </a:r>
            <a:r>
              <a:rPr lang="fr-FR" sz="2000" smtClean="0">
                <a:solidFill>
                  <a:schemeClr val="tx1"/>
                </a:solidFill>
              </a:rPr>
              <a:t> (1925) G.W. XIV 65, tr. 1984: 67)</a:t>
            </a:r>
          </a:p>
          <a:p>
            <a:pPr algn="just" eaLnBrk="1" hangingPunct="1">
              <a:lnSpc>
                <a:spcPct val="90000"/>
              </a:lnSpc>
            </a:pPr>
            <a:endParaRPr lang="fr-FR" sz="2000" smtClean="0">
              <a:solidFill>
                <a:schemeClr val="tx1"/>
              </a:solidFill>
            </a:endParaRPr>
          </a:p>
          <a:p>
            <a:pPr algn="just" eaLnBrk="1" hangingPunct="1">
              <a:lnSpc>
                <a:spcPct val="90000"/>
              </a:lnSpc>
            </a:pPr>
            <a:r>
              <a:rPr lang="fr-FR" sz="2400" smtClean="0">
                <a:solidFill>
                  <a:schemeClr val="tx1"/>
                </a:solidFill>
              </a:rPr>
              <a:t>Dans </a:t>
            </a:r>
            <a:r>
              <a:rPr lang="fr-FR" sz="2400" i="1" smtClean="0">
                <a:solidFill>
                  <a:schemeClr val="tx1"/>
                </a:solidFill>
              </a:rPr>
              <a:t>Abrégé</a:t>
            </a:r>
            <a:r>
              <a:rPr lang="fr-FR" sz="2400" smtClean="0">
                <a:solidFill>
                  <a:schemeClr val="tx1"/>
                </a:solidFill>
              </a:rPr>
              <a:t> (1938/1940): </a:t>
            </a:r>
            <a:r>
              <a:rPr lang="fr-FR" altLang="fr-FR" sz="2400" smtClean="0">
                <a:solidFill>
                  <a:schemeClr val="tx1"/>
                </a:solidFill>
              </a:rPr>
              <a:t>“</a:t>
            </a:r>
            <a:r>
              <a:rPr lang="fr-FR" sz="2400" smtClean="0">
                <a:solidFill>
                  <a:schemeClr val="tx1"/>
                </a:solidFill>
              </a:rPr>
              <a:t>La principale réalisation de la psychanalyse est la mise à découvert du </a:t>
            </a:r>
            <a:r>
              <a:rPr lang="fr-FR" sz="2400" smtClean="0">
                <a:solidFill>
                  <a:srgbClr val="008000"/>
                </a:solidFill>
              </a:rPr>
              <a:t>complexe d'Œdipe </a:t>
            </a:r>
            <a:r>
              <a:rPr lang="fr-FR" sz="2400" smtClean="0">
                <a:solidFill>
                  <a:schemeClr val="tx1"/>
                </a:solidFill>
              </a:rPr>
              <a:t>refoulé</a:t>
            </a:r>
            <a:r>
              <a:rPr lang="fr-FR" altLang="fr-FR" sz="2400" smtClean="0">
                <a:solidFill>
                  <a:schemeClr val="tx1"/>
                </a:solidFill>
              </a:rPr>
              <a:t>”</a:t>
            </a:r>
            <a:r>
              <a:rPr lang="fr-FR" sz="2400" smtClean="0">
                <a:solidFill>
                  <a:schemeClr val="tx1"/>
                </a:solidFill>
              </a:rPr>
              <a:t> </a:t>
            </a:r>
            <a:r>
              <a:rPr lang="fr-FR" sz="2000" smtClean="0">
                <a:solidFill>
                  <a:schemeClr val="tx1"/>
                </a:solidFill>
              </a:rPr>
              <a:t>(G.W. XVII 120, tr. XX 287)</a:t>
            </a:r>
            <a:endParaRPr lang="fr-BE" sz="2000" smtClean="0">
              <a:solidFill>
                <a:schemeClr val="tx1"/>
              </a:solidFill>
            </a:endParaRPr>
          </a:p>
          <a:p>
            <a:pPr eaLnBrk="1" hangingPunct="1">
              <a:lnSpc>
                <a:spcPct val="90000"/>
              </a:lnSpc>
            </a:pPr>
            <a:endParaRPr lang="fr-FR" sz="3000" smtClean="0">
              <a:solidFill>
                <a:srgbClr val="898989"/>
              </a:solidFill>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Titre 1"/>
          <p:cNvSpPr>
            <a:spLocks noGrp="1"/>
          </p:cNvSpPr>
          <p:nvPr>
            <p:ph type="title"/>
          </p:nvPr>
        </p:nvSpPr>
        <p:spPr>
          <a:xfrm>
            <a:off x="1355725" y="677863"/>
            <a:ext cx="6888163" cy="1247775"/>
          </a:xfrm>
        </p:spPr>
        <p:txBody>
          <a:bodyPr/>
          <a:lstStyle/>
          <a:p>
            <a:pPr eaLnBrk="1" hangingPunct="1"/>
            <a:r>
              <a:rPr lang="fr-FR" sz="2800" smtClean="0">
                <a:solidFill>
                  <a:srgbClr val="0000FF"/>
                </a:solidFill>
              </a:rPr>
              <a:t>La question de l</a:t>
            </a:r>
            <a:r>
              <a:rPr lang="fr-FR" altLang="fr-FR" sz="2800" smtClean="0">
                <a:solidFill>
                  <a:srgbClr val="0000FF"/>
                </a:solidFill>
              </a:rPr>
              <a:t>’</a:t>
            </a:r>
            <a:r>
              <a:rPr lang="fr-FR" sz="2800" smtClean="0">
                <a:solidFill>
                  <a:srgbClr val="0000FF"/>
                </a:solidFill>
              </a:rPr>
              <a:t>originalité de Freud</a:t>
            </a:r>
          </a:p>
        </p:txBody>
      </p:sp>
      <p:sp>
        <p:nvSpPr>
          <p:cNvPr id="84994" name="Espace réservé du contenu 2"/>
          <p:cNvSpPr>
            <a:spLocks noGrp="1"/>
          </p:cNvSpPr>
          <p:nvPr>
            <p:ph idx="1"/>
          </p:nvPr>
        </p:nvSpPr>
        <p:spPr>
          <a:xfrm>
            <a:off x="1085850" y="2160588"/>
            <a:ext cx="7400925" cy="4270375"/>
          </a:xfrm>
        </p:spPr>
        <p:txBody>
          <a:bodyPr/>
          <a:lstStyle/>
          <a:p>
            <a:pPr marL="0" indent="0" eaLnBrk="1" hangingPunct="1">
              <a:buFont typeface="Arial" pitchFamily="34" charset="0"/>
              <a:buNone/>
            </a:pPr>
            <a:r>
              <a:rPr lang="fr-FR" sz="2800" smtClean="0"/>
              <a:t>« Il est certain qu</a:t>
            </a:r>
            <a:r>
              <a:rPr lang="fr-FR" altLang="fr-FR" sz="2800" smtClean="0"/>
              <a:t>’</a:t>
            </a:r>
            <a:r>
              <a:rPr lang="fr-FR" sz="2800" smtClean="0"/>
              <a:t>il y a du nouveau et du bon dans la doctrine freudienne de la psychanalyse. Malheureusement, le bon n</a:t>
            </a:r>
            <a:r>
              <a:rPr lang="fr-FR" altLang="fr-FR" sz="2800" smtClean="0"/>
              <a:t>’</a:t>
            </a:r>
            <a:r>
              <a:rPr lang="fr-FR" sz="2800" smtClean="0"/>
              <a:t>est pas neuf et le neuf n</a:t>
            </a:r>
            <a:r>
              <a:rPr lang="fr-FR" altLang="fr-FR" sz="2800" smtClean="0"/>
              <a:t>’</a:t>
            </a:r>
            <a:r>
              <a:rPr lang="fr-FR" sz="2800" smtClean="0"/>
              <a:t>est pas bon. »</a:t>
            </a:r>
          </a:p>
          <a:p>
            <a:pPr marL="0" indent="0" eaLnBrk="1" hangingPunct="1">
              <a:buFont typeface="Arial" pitchFamily="34" charset="0"/>
              <a:buNone/>
            </a:pPr>
            <a:endParaRPr lang="fr-FR" sz="2800" smtClean="0"/>
          </a:p>
          <a:p>
            <a:pPr marL="0" indent="0" algn="r" eaLnBrk="1" hangingPunct="1">
              <a:buFont typeface="Arial" pitchFamily="34" charset="0"/>
              <a:buNone/>
            </a:pPr>
            <a:r>
              <a:rPr lang="fr-FR" sz="2400" smtClean="0"/>
              <a:t>Alfred Hoche </a:t>
            </a:r>
            <a:r>
              <a:rPr lang="fr-FR" sz="2000" smtClean="0"/>
              <a:t>(1908)</a:t>
            </a:r>
          </a:p>
          <a:p>
            <a:pPr marL="0" indent="0" algn="r" eaLnBrk="1" hangingPunct="1">
              <a:buFont typeface="Arial" pitchFamily="34" charset="0"/>
              <a:buNone/>
            </a:pPr>
            <a:r>
              <a:rPr lang="fr-FR" sz="2000" smtClean="0"/>
              <a:t>Prof. Psychiatrie Univ. de Fribourg. Directeur de l</a:t>
            </a:r>
            <a:r>
              <a:rPr lang="fr-FR" altLang="fr-FR" sz="2000" smtClean="0"/>
              <a:t>’</a:t>
            </a:r>
            <a:r>
              <a:rPr lang="fr-FR" sz="2000" smtClean="0"/>
              <a:t>hôpital psychiatrique </a:t>
            </a:r>
          </a:p>
          <a:p>
            <a:pPr marL="0" indent="0" algn="r" eaLnBrk="1" hangingPunct="1">
              <a:buFont typeface="Arial" pitchFamily="34" charset="0"/>
              <a:buNone/>
            </a:pPr>
            <a:r>
              <a:rPr lang="fr-FR" sz="2000" smtClean="0"/>
              <a:t>Cité par M. Borch-Jacobsen &amp; S. Shamdasani (2006)</a:t>
            </a:r>
          </a:p>
          <a:p>
            <a:pPr marL="0" indent="0" algn="r" eaLnBrk="1" hangingPunct="1">
              <a:buFont typeface="Arial" pitchFamily="34" charset="0"/>
              <a:buNone/>
            </a:pPr>
            <a:r>
              <a:rPr lang="fr-FR" sz="2000" i="1" smtClean="0"/>
              <a:t>Le dossier Freud. Enquête sur l</a:t>
            </a:r>
            <a:r>
              <a:rPr lang="fr-FR" altLang="fr-FR" sz="2000" i="1" smtClean="0"/>
              <a:t>’</a:t>
            </a:r>
            <a:r>
              <a:rPr lang="fr-FR" sz="2000" i="1" smtClean="0"/>
              <a:t>histoire de la psychanalyse</a:t>
            </a:r>
            <a:r>
              <a:rPr lang="fr-FR" sz="2000" smtClean="0"/>
              <a:t>. </a:t>
            </a:r>
          </a:p>
          <a:p>
            <a:pPr marL="0" indent="0" algn="r" eaLnBrk="1" hangingPunct="1">
              <a:buFont typeface="Arial" pitchFamily="34" charset="0"/>
              <a:buNone/>
            </a:pPr>
            <a:r>
              <a:rPr lang="fr-FR" sz="2000" smtClean="0"/>
              <a:t>Les Empêcheurs de penser en rond, 2006, p. 98.</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Titre 1"/>
          <p:cNvSpPr>
            <a:spLocks noGrp="1"/>
          </p:cNvSpPr>
          <p:nvPr>
            <p:ph type="title"/>
          </p:nvPr>
        </p:nvSpPr>
        <p:spPr>
          <a:xfrm>
            <a:off x="685800" y="377825"/>
            <a:ext cx="7772400" cy="1568450"/>
          </a:xfrm>
        </p:spPr>
        <p:txBody>
          <a:bodyPr/>
          <a:lstStyle/>
          <a:p>
            <a:pPr eaLnBrk="1" hangingPunct="1"/>
            <a:r>
              <a:rPr lang="fr-FR" sz="2800" smtClean="0">
                <a:solidFill>
                  <a:srgbClr val="0000FF"/>
                </a:solidFill>
              </a:rPr>
              <a:t/>
            </a:r>
            <a:br>
              <a:rPr lang="fr-FR" sz="2800" smtClean="0">
                <a:solidFill>
                  <a:srgbClr val="0000FF"/>
                </a:solidFill>
              </a:rPr>
            </a:br>
            <a:r>
              <a:rPr lang="fr-FR" sz="2800" smtClean="0">
                <a:solidFill>
                  <a:srgbClr val="0000FF"/>
                </a:solidFill>
              </a:rPr>
              <a:t>Une mise en garde</a:t>
            </a:r>
            <a:br>
              <a:rPr lang="fr-FR" sz="2800" smtClean="0">
                <a:solidFill>
                  <a:srgbClr val="0000FF"/>
                </a:solidFill>
              </a:rPr>
            </a:br>
            <a:r>
              <a:rPr lang="fr-FR" sz="2800" smtClean="0"/>
              <a:t>James : 1</a:t>
            </a:r>
            <a:r>
              <a:rPr lang="fr-FR" sz="2800" baseline="30000" smtClean="0"/>
              <a:t>er</a:t>
            </a:r>
            <a:r>
              <a:rPr lang="fr-FR" sz="2800" smtClean="0"/>
              <a:t> professeur de psychologie</a:t>
            </a:r>
            <a:br>
              <a:rPr lang="fr-FR" sz="2800" smtClean="0"/>
            </a:br>
            <a:r>
              <a:rPr lang="fr-FR" sz="2400" smtClean="0"/>
              <a:t>Université Harvard</a:t>
            </a:r>
            <a:br>
              <a:rPr lang="fr-FR" sz="2400" smtClean="0"/>
            </a:br>
            <a:endParaRPr lang="fr-FR" sz="2400" smtClean="0"/>
          </a:p>
        </p:txBody>
      </p:sp>
      <p:sp>
        <p:nvSpPr>
          <p:cNvPr id="86018" name="Espace réservé du texte 2"/>
          <p:cNvSpPr>
            <a:spLocks noGrp="1"/>
          </p:cNvSpPr>
          <p:nvPr>
            <p:ph type="body" sz="half" idx="1"/>
          </p:nvPr>
        </p:nvSpPr>
        <p:spPr>
          <a:xfrm>
            <a:off x="608013" y="1574800"/>
            <a:ext cx="4576762" cy="4521200"/>
          </a:xfrm>
        </p:spPr>
        <p:txBody>
          <a:bodyPr/>
          <a:lstStyle/>
          <a:p>
            <a:pPr marL="0" indent="0" eaLnBrk="1" hangingPunct="1">
              <a:buFont typeface="Arial" pitchFamily="34" charset="0"/>
              <a:buNone/>
            </a:pPr>
            <a:endParaRPr lang="fr-FR" sz="2400" smtClean="0"/>
          </a:p>
          <a:p>
            <a:pPr marL="0" indent="0" eaLnBrk="1" hangingPunct="1">
              <a:buFont typeface="Arial" pitchFamily="34" charset="0"/>
              <a:buNone/>
            </a:pPr>
            <a:endParaRPr lang="fr-FR" sz="2400" smtClean="0"/>
          </a:p>
          <a:p>
            <a:pPr marL="0" indent="0" eaLnBrk="1" hangingPunct="1">
              <a:buFont typeface="Arial" pitchFamily="34" charset="0"/>
              <a:buNone/>
            </a:pPr>
            <a:r>
              <a:rPr lang="fr-FR" altLang="fr-FR" sz="2800" smtClean="0"/>
              <a:t>“</a:t>
            </a:r>
            <a:r>
              <a:rPr lang="fr-FR" sz="2800" smtClean="0"/>
              <a:t>La distinction entre les états inconscient et conscient du psychisme est le moyen souverain pour croire tout ce qu</a:t>
            </a:r>
            <a:r>
              <a:rPr lang="fr-FR" altLang="fr-FR" sz="2800" smtClean="0"/>
              <a:t>’</a:t>
            </a:r>
            <a:r>
              <a:rPr lang="fr-FR" sz="2800" smtClean="0"/>
              <a:t>on veut en psychologie</a:t>
            </a:r>
            <a:r>
              <a:rPr lang="fr-FR" altLang="fr-FR" sz="2800" smtClean="0"/>
              <a:t>”</a:t>
            </a:r>
            <a:endParaRPr lang="fr-FR" sz="2800" smtClean="0"/>
          </a:p>
          <a:p>
            <a:pPr marL="0" indent="0" algn="r" eaLnBrk="1" hangingPunct="1">
              <a:buFont typeface="Arial" pitchFamily="34" charset="0"/>
              <a:buNone/>
            </a:pPr>
            <a:r>
              <a:rPr lang="fr-FR" sz="2400" smtClean="0">
                <a:solidFill>
                  <a:srgbClr val="FF0000"/>
                </a:solidFill>
              </a:rPr>
              <a:t>1890</a:t>
            </a:r>
            <a:r>
              <a:rPr lang="fr-FR" sz="2400" smtClean="0"/>
              <a:t>, vol. 1, p. 163</a:t>
            </a:r>
          </a:p>
        </p:txBody>
      </p:sp>
      <p:pic>
        <p:nvPicPr>
          <p:cNvPr id="86019" name="Espace réservé de l'image de la bibliothèque 4" descr="James.Principles.jpeg"/>
          <p:cNvPicPr>
            <a:picLocks noGrp="1" noChangeAspect="1"/>
          </p:cNvPicPr>
          <p:nvPr>
            <p:ph type="clipArt" sz="half" idx="2"/>
          </p:nvPr>
        </p:nvPicPr>
        <p:blipFill>
          <a:blip r:embed="rId2"/>
          <a:srcRect l="2434" r="2434"/>
          <a:stretch>
            <a:fillRect/>
          </a:stretch>
        </p:blipFill>
        <p:spPr>
          <a:xfrm>
            <a:off x="5646738" y="2162175"/>
            <a:ext cx="2413000" cy="3286125"/>
          </a:xfrm>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Titre 1"/>
          <p:cNvSpPr>
            <a:spLocks noGrp="1"/>
          </p:cNvSpPr>
          <p:nvPr>
            <p:ph type="title"/>
          </p:nvPr>
        </p:nvSpPr>
        <p:spPr>
          <a:xfrm>
            <a:off x="457200" y="274638"/>
            <a:ext cx="8229600" cy="736600"/>
          </a:xfrm>
        </p:spPr>
        <p:txBody>
          <a:bodyPr/>
          <a:lstStyle/>
          <a:p>
            <a:pPr eaLnBrk="1" hangingPunct="1"/>
            <a:r>
              <a:rPr lang="fr-FR" sz="2000" smtClean="0"/>
              <a:t>L</a:t>
            </a:r>
            <a:r>
              <a:rPr lang="fr-FR" altLang="fr-FR" sz="2000" smtClean="0"/>
              <a:t>’</a:t>
            </a:r>
            <a:r>
              <a:rPr lang="fr-FR" sz="2000" smtClean="0"/>
              <a:t>étude des lapsus a commencé bien avant Freud</a:t>
            </a:r>
          </a:p>
        </p:txBody>
      </p:sp>
      <p:sp>
        <p:nvSpPr>
          <p:cNvPr id="31746" name="Espace réservé du texte 2"/>
          <p:cNvSpPr>
            <a:spLocks noGrp="1"/>
          </p:cNvSpPr>
          <p:nvPr>
            <p:ph type="body" idx="1"/>
          </p:nvPr>
        </p:nvSpPr>
        <p:spPr>
          <a:xfrm>
            <a:off x="457200" y="1185863"/>
            <a:ext cx="4040188" cy="730250"/>
          </a:xfrm>
        </p:spPr>
        <p:txBody>
          <a:bodyPr rtlCol="0">
            <a:normAutofit/>
          </a:bodyPr>
          <a:lstStyle/>
          <a:p>
            <a:pPr algn="ctr" eaLnBrk="1" fontAlgn="auto" hangingPunct="1">
              <a:spcAft>
                <a:spcPts val="0"/>
              </a:spcAft>
              <a:buFont typeface="Arial"/>
              <a:buNone/>
              <a:defRPr/>
            </a:pPr>
            <a:r>
              <a:rPr lang="fr-FR" dirty="0" smtClean="0">
                <a:ea typeface="+mn-ea"/>
                <a:cs typeface="+mn-cs"/>
              </a:rPr>
              <a:t>1895</a:t>
            </a:r>
          </a:p>
        </p:txBody>
      </p:sp>
      <p:pic>
        <p:nvPicPr>
          <p:cNvPr id="87043" name="Espace réservé du contenu 6" descr="Lapsus.Meringer.jpeg"/>
          <p:cNvPicPr>
            <a:picLocks noGrp="1" noChangeAspect="1"/>
          </p:cNvPicPr>
          <p:nvPr>
            <p:ph sz="half" idx="2"/>
          </p:nvPr>
        </p:nvPicPr>
        <p:blipFill>
          <a:blip r:embed="rId2"/>
          <a:srcRect l="-21075" r="-21075"/>
          <a:stretch>
            <a:fillRect/>
          </a:stretch>
        </p:blipFill>
        <p:spPr>
          <a:xfrm>
            <a:off x="457200" y="2222500"/>
            <a:ext cx="4040188" cy="4237038"/>
          </a:xfrm>
        </p:spPr>
      </p:pic>
      <p:sp>
        <p:nvSpPr>
          <p:cNvPr id="31748" name="Espace réservé du texte 4"/>
          <p:cNvSpPr>
            <a:spLocks noGrp="1"/>
          </p:cNvSpPr>
          <p:nvPr>
            <p:ph type="body" sz="quarter" idx="3"/>
          </p:nvPr>
        </p:nvSpPr>
        <p:spPr>
          <a:xfrm>
            <a:off x="4645025" y="1185863"/>
            <a:ext cx="4041775" cy="730250"/>
          </a:xfrm>
        </p:spPr>
        <p:txBody>
          <a:bodyPr>
            <a:normAutofit/>
          </a:bodyPr>
          <a:lstStyle/>
          <a:p>
            <a:pPr algn="ctr" eaLnBrk="1" hangingPunct="1"/>
            <a:r>
              <a:rPr lang="fr-FR" sz="1800" b="0" smtClean="0"/>
              <a:t>Bawden</a:t>
            </a:r>
          </a:p>
          <a:p>
            <a:pPr algn="ctr" eaLnBrk="1" hangingPunct="1"/>
            <a:r>
              <a:rPr lang="fr-FR" sz="1800" b="0" smtClean="0"/>
              <a:t>philosophe &amp; psychologue américain</a:t>
            </a:r>
          </a:p>
        </p:txBody>
      </p:sp>
      <p:pic>
        <p:nvPicPr>
          <p:cNvPr id="87045" name="Espace réservé du contenu 9" descr="Lapsus.Heath.Bawden.jpg"/>
          <p:cNvPicPr>
            <a:picLocks noGrp="1" noChangeAspect="1"/>
          </p:cNvPicPr>
          <p:nvPr>
            <p:ph sz="quarter" idx="4"/>
          </p:nvPr>
        </p:nvPicPr>
        <p:blipFill>
          <a:blip r:embed="rId3"/>
          <a:srcRect l="-15860" r="-15860"/>
          <a:stretch>
            <a:fillRect/>
          </a:stretch>
        </p:blipFill>
        <p:spPr>
          <a:xfrm>
            <a:off x="4645025" y="2222500"/>
            <a:ext cx="4124325" cy="4237038"/>
          </a:xfrm>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Titre 3"/>
          <p:cNvSpPr>
            <a:spLocks noGrp="1"/>
          </p:cNvSpPr>
          <p:nvPr>
            <p:ph type="title"/>
          </p:nvPr>
        </p:nvSpPr>
        <p:spPr/>
        <p:txBody>
          <a:bodyPr/>
          <a:lstStyle/>
          <a:p>
            <a:r>
              <a:rPr lang="fr-FR" sz="2800" smtClean="0"/>
              <a:t>Études scientifique de théories freudiennes </a:t>
            </a:r>
          </a:p>
        </p:txBody>
      </p:sp>
      <p:sp>
        <p:nvSpPr>
          <p:cNvPr id="88066" name="Espace réservé du texte 4"/>
          <p:cNvSpPr>
            <a:spLocks noGrp="1"/>
          </p:cNvSpPr>
          <p:nvPr>
            <p:ph type="body" idx="1"/>
          </p:nvPr>
        </p:nvSpPr>
        <p:spPr>
          <a:xfrm>
            <a:off x="457200" y="1535113"/>
            <a:ext cx="4040188" cy="376237"/>
          </a:xfrm>
        </p:spPr>
        <p:txBody>
          <a:bodyPr/>
          <a:lstStyle/>
          <a:p>
            <a:pPr algn="ctr"/>
            <a:r>
              <a:rPr lang="fr-FR" b="0" smtClean="0"/>
              <a:t>1943</a:t>
            </a:r>
          </a:p>
        </p:txBody>
      </p:sp>
      <p:pic>
        <p:nvPicPr>
          <p:cNvPr id="88067" name="Espace réservé du contenu 8" descr="Sears.couv.jpg"/>
          <p:cNvPicPr>
            <a:picLocks noGrp="1" noChangeAspect="1"/>
          </p:cNvPicPr>
          <p:nvPr>
            <p:ph sz="half" idx="2"/>
          </p:nvPr>
        </p:nvPicPr>
        <p:blipFill>
          <a:blip r:embed="rId2"/>
          <a:srcRect l="-26154" r="-26154"/>
          <a:stretch>
            <a:fillRect/>
          </a:stretch>
        </p:blipFill>
        <p:spPr>
          <a:xfrm>
            <a:off x="457200" y="2000250"/>
            <a:ext cx="4343400" cy="4422775"/>
          </a:xfrm>
        </p:spPr>
      </p:pic>
      <p:sp>
        <p:nvSpPr>
          <p:cNvPr id="88068" name="Espace réservé du texte 6"/>
          <p:cNvSpPr>
            <a:spLocks noGrp="1"/>
          </p:cNvSpPr>
          <p:nvPr>
            <p:ph type="body" sz="quarter" idx="3"/>
          </p:nvPr>
        </p:nvSpPr>
        <p:spPr>
          <a:xfrm>
            <a:off x="4645025" y="1535113"/>
            <a:ext cx="4041775" cy="376237"/>
          </a:xfrm>
        </p:spPr>
        <p:txBody>
          <a:bodyPr/>
          <a:lstStyle/>
          <a:p>
            <a:pPr algn="ctr"/>
            <a:r>
              <a:rPr lang="fr-FR" b="0" smtClean="0"/>
              <a:t>1973</a:t>
            </a:r>
          </a:p>
        </p:txBody>
      </p:sp>
      <p:pic>
        <p:nvPicPr>
          <p:cNvPr id="88069" name="Espace réservé du contenu 9" descr="Eysenck_Wilson.1973.jpg"/>
          <p:cNvPicPr>
            <a:picLocks noGrp="1" noChangeAspect="1"/>
          </p:cNvPicPr>
          <p:nvPr>
            <p:ph sz="quarter" idx="4"/>
          </p:nvPr>
        </p:nvPicPr>
        <p:blipFill>
          <a:blip r:embed="rId3"/>
          <a:srcRect l="-29913" r="-29913"/>
          <a:stretch>
            <a:fillRect/>
          </a:stretch>
        </p:blipFill>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Titre 1"/>
          <p:cNvSpPr>
            <a:spLocks noGrp="1"/>
          </p:cNvSpPr>
          <p:nvPr>
            <p:ph type="title"/>
          </p:nvPr>
        </p:nvSpPr>
        <p:spPr>
          <a:xfrm>
            <a:off x="457200" y="274638"/>
            <a:ext cx="8229600" cy="722312"/>
          </a:xfrm>
        </p:spPr>
        <p:txBody>
          <a:bodyPr rtlCol="0">
            <a:normAutofit/>
          </a:bodyPr>
          <a:lstStyle/>
          <a:p>
            <a:pPr eaLnBrk="1" fontAlgn="auto" hangingPunct="1">
              <a:spcAft>
                <a:spcPts val="0"/>
              </a:spcAft>
              <a:defRPr/>
            </a:pPr>
            <a:r>
              <a:rPr lang="fr-FR" sz="2400" dirty="0" smtClean="0">
                <a:ea typeface="+mj-ea"/>
                <a:cs typeface="+mj-cs"/>
              </a:rPr>
              <a:t>Le freudisme dans les pays anglo-saxons</a:t>
            </a:r>
          </a:p>
        </p:txBody>
      </p:sp>
      <p:sp>
        <p:nvSpPr>
          <p:cNvPr id="89090" name="Rectangle 3"/>
          <p:cNvSpPr>
            <a:spLocks noGrp="1" noChangeArrowheads="1"/>
          </p:cNvSpPr>
          <p:nvPr>
            <p:ph type="body" idx="1"/>
          </p:nvPr>
        </p:nvSpPr>
        <p:spPr>
          <a:xfrm>
            <a:off x="457200" y="996950"/>
            <a:ext cx="4040188" cy="1082675"/>
          </a:xfrm>
        </p:spPr>
        <p:txBody>
          <a:bodyPr/>
          <a:lstStyle/>
          <a:p>
            <a:pPr algn="ctr" eaLnBrk="1" hangingPunct="1">
              <a:buFontTx/>
              <a:buNone/>
            </a:pPr>
            <a:r>
              <a:rPr lang="fr-FR" sz="2000" b="0" i="1" smtClean="0"/>
              <a:t>Time</a:t>
            </a:r>
            <a:r>
              <a:rPr lang="fr-FR" sz="2000" b="0" smtClean="0"/>
              <a:t>, 1999</a:t>
            </a:r>
          </a:p>
          <a:p>
            <a:pPr algn="ctr" eaLnBrk="1" hangingPunct="1">
              <a:buFontTx/>
              <a:buNone/>
            </a:pPr>
            <a:endParaRPr lang="fr-FR" b="0" smtClean="0"/>
          </a:p>
        </p:txBody>
      </p:sp>
      <p:pic>
        <p:nvPicPr>
          <p:cNvPr id="89091" name="Picture 5"/>
          <p:cNvPicPr>
            <a:picLocks noGrp="1" noChangeAspect="1" noChangeArrowheads="1"/>
          </p:cNvPicPr>
          <p:nvPr>
            <p:ph sz="half" idx="2"/>
          </p:nvPr>
        </p:nvPicPr>
        <p:blipFill>
          <a:blip r:embed="rId3"/>
          <a:srcRect l="-20557" r="-20557"/>
          <a:stretch>
            <a:fillRect/>
          </a:stretch>
        </p:blipFill>
        <p:spPr>
          <a:xfrm>
            <a:off x="457200" y="2335213"/>
            <a:ext cx="4040188" cy="3790950"/>
          </a:xfrm>
          <a:noFill/>
        </p:spPr>
      </p:pic>
      <p:sp>
        <p:nvSpPr>
          <p:cNvPr id="89092" name="Espace réservé du texte 2"/>
          <p:cNvSpPr>
            <a:spLocks noGrp="1"/>
          </p:cNvSpPr>
          <p:nvPr>
            <p:ph type="body" sz="quarter" idx="3"/>
          </p:nvPr>
        </p:nvSpPr>
        <p:spPr>
          <a:xfrm>
            <a:off x="4645025" y="1193800"/>
            <a:ext cx="4041775" cy="885825"/>
          </a:xfrm>
        </p:spPr>
        <p:txBody>
          <a:bodyPr/>
          <a:lstStyle/>
          <a:p>
            <a:pPr algn="ctr" eaLnBrk="1" hangingPunct="1"/>
            <a:r>
              <a:rPr lang="fr-FR" sz="2000" b="0" i="1" smtClean="0"/>
              <a:t>New York Times, </a:t>
            </a:r>
            <a:r>
              <a:rPr lang="fr-FR" sz="2000" b="0" smtClean="0"/>
              <a:t>2007</a:t>
            </a:r>
            <a:endParaRPr lang="fr-BE" sz="2000" b="0" smtClean="0"/>
          </a:p>
          <a:p>
            <a:pPr eaLnBrk="1" hangingPunct="1"/>
            <a:endParaRPr lang="fr-FR" sz="2000" b="0" smtClean="0"/>
          </a:p>
        </p:txBody>
      </p:sp>
      <p:pic>
        <p:nvPicPr>
          <p:cNvPr id="89093" name="Espace réservé du contenu 4" descr="PK.Declin.USA.jpg"/>
          <p:cNvPicPr>
            <a:picLocks noGrp="1" noChangeAspect="1"/>
          </p:cNvPicPr>
          <p:nvPr>
            <p:ph sz="quarter" idx="4"/>
          </p:nvPr>
        </p:nvPicPr>
        <p:blipFill>
          <a:blip r:embed="rId4"/>
          <a:srcRect l="-31171" r="-31171"/>
          <a:stretch>
            <a:fillRect/>
          </a:stretch>
        </p:blipFill>
        <p:spPr>
          <a:xfrm>
            <a:off x="4359275" y="2335213"/>
            <a:ext cx="4121150" cy="3790950"/>
          </a:xfrm>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7" name="Titre 3"/>
          <p:cNvSpPr>
            <a:spLocks noGrp="1"/>
          </p:cNvSpPr>
          <p:nvPr>
            <p:ph type="ctrTitle"/>
          </p:nvPr>
        </p:nvSpPr>
        <p:spPr>
          <a:xfrm>
            <a:off x="685800" y="473075"/>
            <a:ext cx="7772400" cy="922338"/>
          </a:xfrm>
        </p:spPr>
        <p:txBody>
          <a:bodyPr/>
          <a:lstStyle/>
          <a:p>
            <a:r>
              <a:rPr lang="fr-FR" sz="2400" smtClean="0"/>
              <a:t>LACAN : Conférence à Bruxelles, le 26 février 1977. </a:t>
            </a:r>
            <a:r>
              <a:rPr lang="fr-BE" sz="2400" smtClean="0"/>
              <a:t/>
            </a:r>
            <a:br>
              <a:rPr lang="fr-BE" sz="2400" smtClean="0"/>
            </a:br>
            <a:endParaRPr lang="fr-FR" sz="2400" smtClean="0"/>
          </a:p>
        </p:txBody>
      </p:sp>
      <p:sp>
        <p:nvSpPr>
          <p:cNvPr id="91138" name="Sous-titre 4"/>
          <p:cNvSpPr>
            <a:spLocks noGrp="1"/>
          </p:cNvSpPr>
          <p:nvPr>
            <p:ph type="subTitle" idx="1"/>
          </p:nvPr>
        </p:nvSpPr>
        <p:spPr>
          <a:xfrm>
            <a:off x="685800" y="1395413"/>
            <a:ext cx="8093075" cy="5203825"/>
          </a:xfrm>
        </p:spPr>
        <p:txBody>
          <a:bodyPr/>
          <a:lstStyle/>
          <a:p>
            <a:pPr algn="just"/>
            <a:r>
              <a:rPr lang="fr-FR" sz="2400" smtClean="0">
                <a:solidFill>
                  <a:srgbClr val="898989"/>
                </a:solidFill>
              </a:rPr>
              <a:t> </a:t>
            </a:r>
            <a:r>
              <a:rPr lang="fr-FR" altLang="fr-FR" sz="2400" smtClean="0">
                <a:solidFill>
                  <a:schemeClr val="tx1"/>
                </a:solidFill>
              </a:rPr>
              <a:t>“</a:t>
            </a:r>
            <a:r>
              <a:rPr lang="fr-FR" altLang="ja-JP" sz="2400" smtClean="0">
                <a:solidFill>
                  <a:srgbClr val="0000FF"/>
                </a:solidFill>
              </a:rPr>
              <a:t>Notre pratique est une escroquerie</a:t>
            </a:r>
            <a:r>
              <a:rPr lang="fr-FR" altLang="ja-JP" sz="2400" smtClean="0">
                <a:solidFill>
                  <a:schemeClr val="tx1"/>
                </a:solidFill>
              </a:rPr>
              <a:t>, bluffer, faire ciller les gens, les éblouir avec des mots qui sont du chiqué, c'est quand même ce qu'on appelle d'habitude du chiqué. […]</a:t>
            </a:r>
            <a:endParaRPr lang="fr-BE" altLang="ja-JP" sz="2400" smtClean="0">
              <a:solidFill>
                <a:schemeClr val="tx1"/>
              </a:solidFill>
            </a:endParaRPr>
          </a:p>
          <a:p>
            <a:pPr algn="just"/>
            <a:r>
              <a:rPr lang="fr-FR" sz="2400" smtClean="0">
                <a:solidFill>
                  <a:srgbClr val="0000FF"/>
                </a:solidFill>
              </a:rPr>
              <a:t>Du point de vue éthique, c'est intenable</a:t>
            </a:r>
            <a:r>
              <a:rPr lang="fr-FR" sz="2400" smtClean="0">
                <a:solidFill>
                  <a:schemeClr val="tx1"/>
                </a:solidFill>
              </a:rPr>
              <a:t>, notre profession ; c'est bien d'ailleurs pour ça que j'en suis malade, parce que j'ai un surmoi comme tout le monde. […]</a:t>
            </a:r>
            <a:endParaRPr lang="fr-BE" sz="2400" smtClean="0">
              <a:solidFill>
                <a:schemeClr val="tx1"/>
              </a:solidFill>
            </a:endParaRPr>
          </a:p>
          <a:p>
            <a:pPr algn="just"/>
            <a:r>
              <a:rPr lang="fr-FR" sz="2400" smtClean="0">
                <a:solidFill>
                  <a:schemeClr val="tx1"/>
                </a:solidFill>
              </a:rPr>
              <a:t>Il s'agit de savoir si Freud est oui ou non un événement historique. Je crois qu'il a raté son coup. C'est comme moi. </a:t>
            </a:r>
            <a:r>
              <a:rPr lang="fr-FR" sz="2400" smtClean="0">
                <a:solidFill>
                  <a:srgbClr val="0000FF"/>
                </a:solidFill>
              </a:rPr>
              <a:t>Dans très peu de temps, tout le monde s'en foutra de la psychanalyse</a:t>
            </a:r>
            <a:r>
              <a:rPr lang="fr-FR" sz="2400" smtClean="0">
                <a:solidFill>
                  <a:schemeClr val="tx1"/>
                </a:solidFill>
              </a:rPr>
              <a:t>.</a:t>
            </a:r>
            <a:r>
              <a:rPr lang="fr-FR" altLang="fr-FR" sz="2400" smtClean="0">
                <a:solidFill>
                  <a:schemeClr val="tx1"/>
                </a:solidFill>
              </a:rPr>
              <a:t>”</a:t>
            </a:r>
            <a:r>
              <a:rPr lang="fr-FR" sz="2400" smtClean="0">
                <a:solidFill>
                  <a:schemeClr val="tx1"/>
                </a:solidFill>
              </a:rPr>
              <a:t> </a:t>
            </a:r>
          </a:p>
          <a:p>
            <a:pPr algn="just"/>
            <a:endParaRPr lang="fr-BE" sz="2000" smtClean="0">
              <a:solidFill>
                <a:schemeClr val="tx1"/>
              </a:solidFill>
            </a:endParaRPr>
          </a:p>
          <a:p>
            <a:pPr algn="just"/>
            <a:r>
              <a:rPr lang="fr-FR" sz="1800" smtClean="0">
                <a:solidFill>
                  <a:schemeClr val="tx1"/>
                </a:solidFill>
              </a:rPr>
              <a:t> </a:t>
            </a:r>
            <a:r>
              <a:rPr lang="fr-FR" altLang="fr-FR" sz="1800" smtClean="0">
                <a:solidFill>
                  <a:schemeClr val="tx1"/>
                </a:solidFill>
              </a:rPr>
              <a:t>“</a:t>
            </a:r>
            <a:r>
              <a:rPr lang="fr-FR" sz="1800" smtClean="0">
                <a:solidFill>
                  <a:schemeClr val="tx1"/>
                </a:solidFill>
              </a:rPr>
              <a:t>Propos sur l</a:t>
            </a:r>
            <a:r>
              <a:rPr lang="fr-FR" altLang="fr-FR" sz="1800" smtClean="0">
                <a:solidFill>
                  <a:schemeClr val="tx1"/>
                </a:solidFill>
              </a:rPr>
              <a:t>’</a:t>
            </a:r>
            <a:r>
              <a:rPr lang="fr-FR" sz="1800" smtClean="0">
                <a:solidFill>
                  <a:schemeClr val="tx1"/>
                </a:solidFill>
              </a:rPr>
              <a:t>hystérie</a:t>
            </a:r>
            <a:r>
              <a:rPr lang="fr-FR" altLang="fr-FR" sz="1800" smtClean="0">
                <a:solidFill>
                  <a:schemeClr val="tx1"/>
                </a:solidFill>
              </a:rPr>
              <a:t>”</a:t>
            </a:r>
            <a:r>
              <a:rPr lang="fr-FR" sz="1800" smtClean="0">
                <a:solidFill>
                  <a:schemeClr val="tx1"/>
                </a:solidFill>
              </a:rPr>
              <a:t>. </a:t>
            </a:r>
            <a:r>
              <a:rPr lang="fr-FR" sz="1800" i="1" smtClean="0">
                <a:solidFill>
                  <a:schemeClr val="tx1"/>
                </a:solidFill>
              </a:rPr>
              <a:t>Quarto (Supplément belge à La lettre mensuelle de l</a:t>
            </a:r>
            <a:r>
              <a:rPr lang="fr-FR" altLang="fr-FR" sz="1800" i="1" smtClean="0">
                <a:solidFill>
                  <a:schemeClr val="tx1"/>
                </a:solidFill>
              </a:rPr>
              <a:t>’</a:t>
            </a:r>
            <a:r>
              <a:rPr lang="fr-FR" sz="1800" i="1" smtClean="0">
                <a:solidFill>
                  <a:schemeClr val="tx1"/>
                </a:solidFill>
              </a:rPr>
              <a:t>École de la cause freudienne)</a:t>
            </a:r>
            <a:r>
              <a:rPr lang="fr-FR" sz="1800" smtClean="0">
                <a:solidFill>
                  <a:schemeClr val="tx1"/>
                </a:solidFill>
              </a:rPr>
              <a:t>, 1981, n° 2. </a:t>
            </a:r>
          </a:p>
          <a:p>
            <a:pPr algn="just"/>
            <a:r>
              <a:rPr lang="fr-FR" sz="1800" smtClean="0">
                <a:solidFill>
                  <a:schemeClr val="tx1"/>
                </a:solidFill>
              </a:rPr>
              <a:t>Réédité en partie dans </a:t>
            </a:r>
            <a:r>
              <a:rPr lang="fr-FR" sz="1800" i="1" smtClean="0">
                <a:solidFill>
                  <a:schemeClr val="tx1"/>
                </a:solidFill>
              </a:rPr>
              <a:t>Le Nouvel Observateur</a:t>
            </a:r>
            <a:r>
              <a:rPr lang="fr-FR" sz="1800" smtClean="0">
                <a:solidFill>
                  <a:schemeClr val="tx1"/>
                </a:solidFill>
              </a:rPr>
              <a:t>, sept. 1981, n° 880, p. 88).</a:t>
            </a:r>
            <a:endParaRPr lang="fr-BE" sz="1800" smtClean="0">
              <a:solidFill>
                <a:schemeClr val="tx1"/>
              </a:solidFill>
            </a:endParaRPr>
          </a:p>
          <a:p>
            <a:endParaRPr lang="fr-FR" sz="2000" smtClean="0">
              <a:solidFill>
                <a:srgbClr val="898989"/>
              </a:solidFill>
            </a:endParaRP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Titre 4"/>
          <p:cNvSpPr>
            <a:spLocks noGrp="1"/>
          </p:cNvSpPr>
          <p:nvPr>
            <p:ph type="ctrTitle"/>
          </p:nvPr>
        </p:nvSpPr>
        <p:spPr>
          <a:xfrm>
            <a:off x="685800" y="368300"/>
            <a:ext cx="7772400" cy="1187450"/>
          </a:xfrm>
        </p:spPr>
        <p:txBody>
          <a:bodyPr/>
          <a:lstStyle/>
          <a:p>
            <a:r>
              <a:rPr lang="fr-FR" sz="3200" smtClean="0">
                <a:solidFill>
                  <a:srgbClr val="FF6600"/>
                </a:solidFill>
              </a:rPr>
              <a:t/>
            </a:r>
            <a:br>
              <a:rPr lang="fr-FR" sz="3200" smtClean="0">
                <a:solidFill>
                  <a:srgbClr val="FF6600"/>
                </a:solidFill>
              </a:rPr>
            </a:br>
            <a:r>
              <a:rPr lang="fr-FR" sz="2800" smtClean="0">
                <a:solidFill>
                  <a:srgbClr val="FF6600"/>
                </a:solidFill>
              </a:rPr>
              <a:t>Pourquoi les maigres résultats des cures freudiennes ?</a:t>
            </a:r>
            <a:br>
              <a:rPr lang="fr-FR" sz="2800" smtClean="0">
                <a:solidFill>
                  <a:srgbClr val="FF6600"/>
                </a:solidFill>
              </a:rPr>
            </a:br>
            <a:endParaRPr lang="fr-FR" sz="2800" smtClean="0"/>
          </a:p>
        </p:txBody>
      </p:sp>
      <p:sp>
        <p:nvSpPr>
          <p:cNvPr id="92162" name="Sous-titre 5"/>
          <p:cNvSpPr>
            <a:spLocks noGrp="1"/>
          </p:cNvSpPr>
          <p:nvPr>
            <p:ph type="subTitle" idx="1"/>
          </p:nvPr>
        </p:nvSpPr>
        <p:spPr>
          <a:xfrm>
            <a:off x="685800" y="1958975"/>
            <a:ext cx="7920038" cy="4546600"/>
          </a:xfrm>
        </p:spPr>
        <p:txBody>
          <a:bodyPr/>
          <a:lstStyle/>
          <a:p>
            <a:pPr algn="l"/>
            <a:r>
              <a:rPr lang="fr-FR" sz="2400" smtClean="0">
                <a:solidFill>
                  <a:schemeClr val="tx1"/>
                </a:solidFill>
              </a:rPr>
              <a:t>1) Pas de </a:t>
            </a:r>
            <a:r>
              <a:rPr lang="fr-FR" sz="2400" smtClean="0">
                <a:solidFill>
                  <a:srgbClr val="0000FF"/>
                </a:solidFill>
              </a:rPr>
              <a:t>restructurations cognitives méthodiques</a:t>
            </a:r>
          </a:p>
          <a:p>
            <a:pPr algn="l"/>
            <a:r>
              <a:rPr lang="fr-FR" sz="2400" smtClean="0">
                <a:solidFill>
                  <a:schemeClr val="tx1"/>
                </a:solidFill>
              </a:rPr>
              <a:t>	Comparer aux thérapies </a:t>
            </a:r>
            <a:r>
              <a:rPr lang="fr-FR" altLang="fr-FR" sz="2400" smtClean="0">
                <a:solidFill>
                  <a:schemeClr val="tx1"/>
                </a:solidFill>
              </a:rPr>
              <a:t>“</a:t>
            </a:r>
            <a:r>
              <a:rPr lang="fr-FR" sz="2400" smtClean="0">
                <a:solidFill>
                  <a:schemeClr val="tx1"/>
                </a:solidFill>
              </a:rPr>
              <a:t>cognitives</a:t>
            </a:r>
            <a:r>
              <a:rPr lang="fr-FR" altLang="fr-FR" sz="2400" smtClean="0">
                <a:solidFill>
                  <a:schemeClr val="tx1"/>
                </a:solidFill>
              </a:rPr>
              <a:t>”</a:t>
            </a:r>
            <a:r>
              <a:rPr lang="fr-FR" sz="2400" smtClean="0">
                <a:solidFill>
                  <a:schemeClr val="tx1"/>
                </a:solidFill>
              </a:rPr>
              <a:t> (Ellis, Beck)</a:t>
            </a:r>
          </a:p>
          <a:p>
            <a:pPr algn="l"/>
            <a:endParaRPr lang="fr-FR" sz="2400" smtClean="0">
              <a:solidFill>
                <a:schemeClr val="tx1"/>
              </a:solidFill>
            </a:endParaRPr>
          </a:p>
          <a:p>
            <a:pPr algn="l"/>
            <a:r>
              <a:rPr lang="fr-FR" sz="2400" smtClean="0">
                <a:solidFill>
                  <a:schemeClr val="tx1"/>
                </a:solidFill>
              </a:rPr>
              <a:t>2) Pas d</a:t>
            </a:r>
            <a:r>
              <a:rPr lang="fr-FR" altLang="fr-FR" sz="2400" smtClean="0">
                <a:solidFill>
                  <a:schemeClr val="tx1"/>
                </a:solidFill>
              </a:rPr>
              <a:t>’</a:t>
            </a:r>
            <a:r>
              <a:rPr lang="fr-FR" sz="2400" smtClean="0">
                <a:solidFill>
                  <a:schemeClr val="tx1"/>
                </a:solidFill>
              </a:rPr>
              <a:t>incitation méthodique à de</a:t>
            </a:r>
            <a:r>
              <a:rPr lang="fr-FR" sz="2400" smtClean="0">
                <a:solidFill>
                  <a:srgbClr val="0000FF"/>
                </a:solidFill>
              </a:rPr>
              <a:t> nouvelles actions</a:t>
            </a:r>
          </a:p>
          <a:p>
            <a:pPr algn="l"/>
            <a:r>
              <a:rPr lang="fr-FR" sz="2400" smtClean="0">
                <a:solidFill>
                  <a:schemeClr val="tx1"/>
                </a:solidFill>
              </a:rPr>
              <a:t>	Comparer aux thérapies </a:t>
            </a:r>
            <a:r>
              <a:rPr lang="fr-FR" altLang="fr-FR" sz="2400" smtClean="0">
                <a:solidFill>
                  <a:schemeClr val="tx1"/>
                </a:solidFill>
              </a:rPr>
              <a:t>“</a:t>
            </a:r>
            <a:r>
              <a:rPr lang="fr-FR" sz="2400" smtClean="0">
                <a:solidFill>
                  <a:schemeClr val="tx1"/>
                </a:solidFill>
              </a:rPr>
              <a:t>comportementales</a:t>
            </a:r>
            <a:r>
              <a:rPr lang="fr-FR" altLang="fr-FR" sz="2400" smtClean="0">
                <a:solidFill>
                  <a:schemeClr val="tx1"/>
                </a:solidFill>
              </a:rPr>
              <a:t>”</a:t>
            </a:r>
            <a:endParaRPr lang="fr-FR" sz="2400" smtClean="0">
              <a:solidFill>
                <a:schemeClr val="tx1"/>
              </a:solidFill>
            </a:endParaRPr>
          </a:p>
          <a:p>
            <a:pPr algn="l"/>
            <a:endParaRPr lang="fr-FR" sz="2400" smtClean="0">
              <a:solidFill>
                <a:srgbClr val="0000FF"/>
              </a:solidFill>
            </a:endParaRPr>
          </a:p>
          <a:p>
            <a:pPr algn="l"/>
            <a:r>
              <a:rPr lang="fr-FR" sz="2400" smtClean="0">
                <a:solidFill>
                  <a:schemeClr val="tx1"/>
                </a:solidFill>
              </a:rPr>
              <a:t>3) Ignorance de </a:t>
            </a:r>
            <a:r>
              <a:rPr lang="fr-FR" sz="2400" smtClean="0">
                <a:solidFill>
                  <a:srgbClr val="0000FF"/>
                </a:solidFill>
              </a:rPr>
              <a:t>l</a:t>
            </a:r>
            <a:r>
              <a:rPr lang="fr-FR" altLang="fr-FR" sz="2400" smtClean="0">
                <a:solidFill>
                  <a:srgbClr val="0000FF"/>
                </a:solidFill>
              </a:rPr>
              <a:t>’</a:t>
            </a:r>
            <a:r>
              <a:rPr lang="fr-FR" sz="2400" smtClean="0">
                <a:solidFill>
                  <a:srgbClr val="0000FF"/>
                </a:solidFill>
              </a:rPr>
              <a:t>activation physiologique</a:t>
            </a:r>
          </a:p>
          <a:p>
            <a:pPr algn="l"/>
            <a:r>
              <a:rPr lang="fr-FR" sz="2400" smtClean="0">
                <a:solidFill>
                  <a:srgbClr val="0000FF"/>
                </a:solidFill>
              </a:rPr>
              <a:t>	</a:t>
            </a:r>
            <a:r>
              <a:rPr lang="fr-FR" sz="2400" smtClean="0">
                <a:solidFill>
                  <a:schemeClr val="tx1"/>
                </a:solidFill>
              </a:rPr>
              <a:t>	</a:t>
            </a:r>
          </a:p>
          <a:p>
            <a:pPr algn="l"/>
            <a:r>
              <a:rPr lang="fr-FR" sz="2400" smtClean="0">
                <a:solidFill>
                  <a:schemeClr val="tx1"/>
                </a:solidFill>
              </a:rPr>
              <a:t>NB: Les comportementalistes, en principe, proposent 		des </a:t>
            </a:r>
            <a:r>
              <a:rPr lang="fr-FR" sz="2400" smtClean="0">
                <a:solidFill>
                  <a:srgbClr val="0000FF"/>
                </a:solidFill>
              </a:rPr>
              <a:t>stratégies multimodales</a:t>
            </a:r>
          </a:p>
          <a:p>
            <a:pPr algn="just"/>
            <a:endParaRPr lang="fr-FR" sz="2800" smtClean="0">
              <a:solidFill>
                <a:schemeClr val="tx1"/>
              </a:solidFill>
            </a:endParaRPr>
          </a:p>
          <a:p>
            <a:pPr algn="just"/>
            <a:endParaRPr lang="fr-FR" sz="2800" smtClean="0">
              <a:solidFill>
                <a:schemeClr val="tx1"/>
              </a:solidFill>
            </a:endParaRP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Titre 3"/>
          <p:cNvSpPr>
            <a:spLocks noGrp="1"/>
          </p:cNvSpPr>
          <p:nvPr>
            <p:ph type="title"/>
          </p:nvPr>
        </p:nvSpPr>
        <p:spPr>
          <a:xfrm>
            <a:off x="1096963" y="4937125"/>
            <a:ext cx="6746875" cy="569913"/>
          </a:xfrm>
        </p:spPr>
        <p:txBody>
          <a:bodyPr/>
          <a:lstStyle/>
          <a:p>
            <a:pPr algn="ctr"/>
            <a:r>
              <a:rPr lang="fr-FR" b="0" smtClean="0">
                <a:latin typeface="Geneva" charset="0"/>
              </a:rPr>
              <a:t>Taper dans moteur: déconvertis + psychanalyse</a:t>
            </a:r>
          </a:p>
        </p:txBody>
      </p:sp>
      <p:sp>
        <p:nvSpPr>
          <p:cNvPr id="93186" name="Espace réservé du texte 5"/>
          <p:cNvSpPr>
            <a:spLocks noGrp="1"/>
          </p:cNvSpPr>
          <p:nvPr>
            <p:ph type="body" sz="half" idx="2"/>
          </p:nvPr>
        </p:nvSpPr>
        <p:spPr>
          <a:xfrm>
            <a:off x="528638" y="5710238"/>
            <a:ext cx="8229600" cy="750887"/>
          </a:xfrm>
        </p:spPr>
        <p:txBody>
          <a:bodyPr/>
          <a:lstStyle/>
          <a:p>
            <a:r>
              <a:rPr lang="fr-FR" sz="1800" smtClean="0"/>
              <a:t>Sophie Robert – M. Borch-Jacobson – J. Van Rillaer – J.-P. Ledru – S. Schneiderman</a:t>
            </a:r>
          </a:p>
        </p:txBody>
      </p:sp>
      <p:pic>
        <p:nvPicPr>
          <p:cNvPr id="93187" name="Espace réservé pour une image  2" descr="Film.Deconvertis.png"/>
          <p:cNvPicPr>
            <a:picLocks noGrp="1" noChangeAspect="1"/>
          </p:cNvPicPr>
          <p:nvPr>
            <p:ph type="pic" idx="1"/>
          </p:nvPr>
        </p:nvPicPr>
        <p:blipFill>
          <a:blip r:embed="rId2"/>
          <a:srcRect t="-2876" b="-2876"/>
          <a:stretch>
            <a:fillRect/>
          </a:stretch>
        </p:blipFill>
        <p:spPr>
          <a:xfrm>
            <a:off x="528638" y="612775"/>
            <a:ext cx="7913687" cy="4114800"/>
          </a:xfrm>
        </p:spPr>
      </p:pic>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371475"/>
          </a:xfrm>
        </p:spPr>
        <p:txBody>
          <a:bodyPr rtlCol="0">
            <a:normAutofit fontScale="90000"/>
          </a:bodyPr>
          <a:lstStyle/>
          <a:p>
            <a:pPr eaLnBrk="1" fontAlgn="auto" hangingPunct="1">
              <a:spcAft>
                <a:spcPts val="0"/>
              </a:spcAft>
              <a:defRPr/>
            </a:pPr>
            <a:endParaRPr lang="fr-FR" dirty="0" smtClean="0">
              <a:ea typeface="+mj-ea"/>
              <a:cs typeface="+mj-cs"/>
            </a:endParaRPr>
          </a:p>
        </p:txBody>
      </p:sp>
      <p:sp>
        <p:nvSpPr>
          <p:cNvPr id="94210" name="Espace réservé du texte 2"/>
          <p:cNvSpPr>
            <a:spLocks noGrp="1"/>
          </p:cNvSpPr>
          <p:nvPr>
            <p:ph type="body" idx="1"/>
          </p:nvPr>
        </p:nvSpPr>
        <p:spPr>
          <a:xfrm>
            <a:off x="457200" y="984250"/>
            <a:ext cx="4040188" cy="698500"/>
          </a:xfrm>
        </p:spPr>
        <p:txBody>
          <a:bodyPr/>
          <a:lstStyle/>
          <a:p>
            <a:pPr algn="ctr" eaLnBrk="1" hangingPunct="1"/>
            <a:r>
              <a:rPr lang="fr-FR" sz="2000" b="0" smtClean="0"/>
              <a:t>420 pages</a:t>
            </a:r>
          </a:p>
        </p:txBody>
      </p:sp>
      <p:pic>
        <p:nvPicPr>
          <p:cNvPr id="94211" name="Espace réservé du contenu 6" descr="Mardaga-ILL.jpg"/>
          <p:cNvPicPr>
            <a:picLocks noGrp="1" noChangeAspect="1"/>
          </p:cNvPicPr>
          <p:nvPr>
            <p:ph sz="half" idx="2"/>
          </p:nvPr>
        </p:nvPicPr>
        <p:blipFill>
          <a:blip r:embed="rId2"/>
          <a:srcRect l="-9731" r="-9731"/>
          <a:stretch>
            <a:fillRect/>
          </a:stretch>
        </p:blipFill>
        <p:spPr>
          <a:xfrm>
            <a:off x="889000" y="1957388"/>
            <a:ext cx="3417888" cy="4168775"/>
          </a:xfrm>
        </p:spPr>
      </p:pic>
      <p:sp>
        <p:nvSpPr>
          <p:cNvPr id="94212" name="Espace réservé du texte 4"/>
          <p:cNvSpPr>
            <a:spLocks noGrp="1"/>
          </p:cNvSpPr>
          <p:nvPr>
            <p:ph type="body" sz="quarter" idx="3"/>
          </p:nvPr>
        </p:nvSpPr>
        <p:spPr>
          <a:xfrm>
            <a:off x="4645025" y="984250"/>
            <a:ext cx="4041775" cy="698500"/>
          </a:xfrm>
        </p:spPr>
        <p:txBody>
          <a:bodyPr/>
          <a:lstStyle/>
          <a:p>
            <a:pPr algn="ctr" eaLnBrk="1" hangingPunct="1"/>
            <a:r>
              <a:rPr lang="fr-FR" sz="2000" b="0" smtClean="0"/>
              <a:t>70 pages</a:t>
            </a:r>
          </a:p>
        </p:txBody>
      </p:sp>
      <p:pic>
        <p:nvPicPr>
          <p:cNvPr id="94213" name="Espace réservé du contenu 7" descr="PK.Book-e-Book.gif"/>
          <p:cNvPicPr>
            <a:picLocks noGrp="1" noChangeAspect="1"/>
          </p:cNvPicPr>
          <p:nvPr>
            <p:ph sz="quarter" idx="4"/>
          </p:nvPr>
        </p:nvPicPr>
        <p:blipFill>
          <a:blip r:embed="rId3"/>
          <a:srcRect l="-10878" r="-10878"/>
          <a:stretch>
            <a:fillRect/>
          </a:stretch>
        </p:blipFill>
        <p:spPr>
          <a:xfrm>
            <a:off x="5016500" y="1957388"/>
            <a:ext cx="3259138" cy="4168775"/>
          </a:xfrm>
        </p:spPr>
      </p:pic>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92288" y="6413500"/>
            <a:ext cx="5486400" cy="280988"/>
          </a:xfrm>
        </p:spPr>
        <p:txBody>
          <a:bodyPr rtlCol="0">
            <a:normAutofit fontScale="90000"/>
          </a:bodyPr>
          <a:lstStyle/>
          <a:p>
            <a:pPr algn="ctr" eaLnBrk="1" fontAlgn="auto" hangingPunct="1">
              <a:spcAft>
                <a:spcPts val="0"/>
              </a:spcAft>
              <a:defRPr/>
            </a:pPr>
            <a:endParaRPr lang="fr-FR" b="0" dirty="0" smtClean="0">
              <a:solidFill>
                <a:srgbClr val="008000"/>
              </a:solidFill>
              <a:ea typeface="+mj-ea"/>
              <a:cs typeface="+mj-cs"/>
            </a:endParaRPr>
          </a:p>
        </p:txBody>
      </p:sp>
      <p:sp>
        <p:nvSpPr>
          <p:cNvPr id="95234" name="Espace réservé du texte 3"/>
          <p:cNvSpPr>
            <a:spLocks noGrp="1"/>
          </p:cNvSpPr>
          <p:nvPr>
            <p:ph type="body" sz="half" idx="2"/>
          </p:nvPr>
        </p:nvSpPr>
        <p:spPr>
          <a:xfrm>
            <a:off x="771525" y="5008563"/>
            <a:ext cx="7524750" cy="1404937"/>
          </a:xfrm>
        </p:spPr>
        <p:txBody>
          <a:bodyPr/>
          <a:lstStyle/>
          <a:p>
            <a:pPr algn="ctr" eaLnBrk="1" hangingPunct="1"/>
            <a:r>
              <a:rPr lang="fr-FR" sz="2000" smtClean="0"/>
              <a:t>Deux dernières phrases:</a:t>
            </a:r>
          </a:p>
          <a:p>
            <a:pPr algn="ctr" eaLnBrk="1" hangingPunct="1"/>
            <a:r>
              <a:rPr lang="fr-FR" sz="2000" smtClean="0"/>
              <a:t>« </a:t>
            </a:r>
            <a:r>
              <a:rPr lang="fr-FR" sz="2000" i="1" smtClean="0"/>
              <a:t>L'interprétation doit être preste pour satisfaire à l'entreprêt. </a:t>
            </a:r>
          </a:p>
          <a:p>
            <a:pPr algn="ctr" eaLnBrk="1" hangingPunct="1"/>
            <a:r>
              <a:rPr lang="fr-FR" sz="2000" i="1" smtClean="0"/>
              <a:t>De ce qui perdure de perte pure à ce qui ne parie que du père au pire </a:t>
            </a:r>
            <a:r>
              <a:rPr lang="fr-FR" sz="2000" smtClean="0"/>
              <a:t>»</a:t>
            </a:r>
          </a:p>
        </p:txBody>
      </p:sp>
      <p:pic>
        <p:nvPicPr>
          <p:cNvPr id="95235" name="Espace réservé pour une image  4" descr="Lacan.TV.1973.Seuil.jpg"/>
          <p:cNvPicPr>
            <a:picLocks noGrp="1" noChangeAspect="1"/>
          </p:cNvPicPr>
          <p:nvPr>
            <p:ph type="pic" idx="1"/>
          </p:nvPr>
        </p:nvPicPr>
        <p:blipFill>
          <a:blip r:embed="rId2"/>
          <a:srcRect l="-46257" r="-46257"/>
          <a:stretch>
            <a:fillRect/>
          </a:stretch>
        </p:blipFill>
        <p:spPr>
          <a:xfrm>
            <a:off x="1792288" y="612775"/>
            <a:ext cx="5232400" cy="3924300"/>
          </a:xfrm>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Titre 1"/>
          <p:cNvSpPr>
            <a:spLocks noGrp="1"/>
          </p:cNvSpPr>
          <p:nvPr>
            <p:ph type="ctrTitle"/>
          </p:nvPr>
        </p:nvSpPr>
        <p:spPr>
          <a:xfrm>
            <a:off x="685800" y="1238250"/>
            <a:ext cx="7772400" cy="1852613"/>
          </a:xfrm>
        </p:spPr>
        <p:txBody>
          <a:bodyPr/>
          <a:lstStyle/>
          <a:p>
            <a:pPr eaLnBrk="1" hangingPunct="1"/>
            <a:r>
              <a:rPr lang="fr-FR" altLang="fr-FR" sz="2800" smtClean="0"/>
              <a:t>“</a:t>
            </a:r>
            <a:r>
              <a:rPr lang="fr-FR" sz="2800" smtClean="0"/>
              <a:t>Les hommes accordent plus de foi à ce qu</a:t>
            </a:r>
            <a:r>
              <a:rPr lang="fr-FR" altLang="fr-FR" sz="2800" smtClean="0"/>
              <a:t>’</a:t>
            </a:r>
            <a:r>
              <a:rPr lang="fr-FR" sz="2800" smtClean="0"/>
              <a:t>ils ne comprennent pas. L</a:t>
            </a:r>
            <a:r>
              <a:rPr lang="fr-FR" altLang="fr-FR" sz="2800" smtClean="0"/>
              <a:t>’</a:t>
            </a:r>
            <a:r>
              <a:rPr lang="fr-FR" sz="2800" smtClean="0"/>
              <a:t>esprit </a:t>
            </a:r>
            <a:r>
              <a:rPr lang="fr-FR" sz="3200" smtClean="0"/>
              <a:t>humain</a:t>
            </a:r>
            <a:r>
              <a:rPr lang="fr-FR" sz="2800" smtClean="0"/>
              <a:t> est porté à croire plus volontiers les choses obscures</a:t>
            </a:r>
            <a:r>
              <a:rPr lang="fr-FR" altLang="fr-FR" sz="2800" smtClean="0"/>
              <a:t>”</a:t>
            </a:r>
            <a:r>
              <a:rPr lang="fr-FR" sz="2800" smtClean="0"/>
              <a:t> </a:t>
            </a:r>
          </a:p>
        </p:txBody>
      </p:sp>
      <p:sp>
        <p:nvSpPr>
          <p:cNvPr id="3" name="Sous-titre 2"/>
          <p:cNvSpPr>
            <a:spLocks noGrp="1"/>
          </p:cNvSpPr>
          <p:nvPr>
            <p:ph type="subTitle" idx="1"/>
          </p:nvPr>
        </p:nvSpPr>
        <p:spPr>
          <a:xfrm>
            <a:off x="1371600" y="3535363"/>
            <a:ext cx="6400800" cy="2782887"/>
          </a:xfrm>
        </p:spPr>
        <p:txBody>
          <a:bodyPr rtlCol="0">
            <a:normAutofit/>
          </a:bodyPr>
          <a:lstStyle/>
          <a:p>
            <a:pPr eaLnBrk="1" fontAlgn="auto" hangingPunct="1">
              <a:spcAft>
                <a:spcPts val="0"/>
              </a:spcAft>
              <a:buFont typeface="Arial"/>
              <a:buNone/>
              <a:defRPr/>
            </a:pPr>
            <a:r>
              <a:rPr lang="fr-FR" sz="2600" b="1" dirty="0" smtClean="0">
                <a:solidFill>
                  <a:schemeClr val="tx1"/>
                </a:solidFill>
                <a:ea typeface="+mn-ea"/>
                <a:cs typeface="+mn-cs"/>
              </a:rPr>
              <a:t>Montaigne</a:t>
            </a:r>
            <a:endParaRPr lang="fr-BE" sz="2600" b="1" dirty="0" smtClean="0">
              <a:solidFill>
                <a:schemeClr val="tx1"/>
              </a:solidFill>
              <a:ea typeface="+mn-ea"/>
              <a:cs typeface="+mn-cs"/>
            </a:endParaRPr>
          </a:p>
          <a:p>
            <a:pPr eaLnBrk="1" fontAlgn="auto" hangingPunct="1">
              <a:spcAft>
                <a:spcPts val="0"/>
              </a:spcAft>
              <a:buFont typeface="Arial"/>
              <a:buNone/>
              <a:defRPr/>
            </a:pPr>
            <a:r>
              <a:rPr lang="fr-FR" sz="2400" i="1" dirty="0" smtClean="0">
                <a:solidFill>
                  <a:schemeClr val="tx1"/>
                </a:solidFill>
                <a:ea typeface="+mn-ea"/>
                <a:cs typeface="+mn-cs"/>
              </a:rPr>
              <a:t>Essais</a:t>
            </a:r>
            <a:r>
              <a:rPr lang="fr-FR" sz="2400" dirty="0" smtClean="0">
                <a:solidFill>
                  <a:schemeClr val="tx1"/>
                </a:solidFill>
                <a:ea typeface="+mn-ea"/>
                <a:cs typeface="+mn-cs"/>
              </a:rPr>
              <a:t>, Livre III, ch. XI</a:t>
            </a:r>
          </a:p>
          <a:p>
            <a:pPr eaLnBrk="1" fontAlgn="auto" hangingPunct="1">
              <a:spcAft>
                <a:spcPts val="0"/>
              </a:spcAft>
              <a:buFont typeface="Arial"/>
              <a:buNone/>
              <a:defRPr/>
            </a:pPr>
            <a:endParaRPr lang="fr-FR" sz="2600" dirty="0" smtClean="0">
              <a:solidFill>
                <a:schemeClr val="tx1"/>
              </a:solidFill>
              <a:ea typeface="+mn-ea"/>
              <a:cs typeface="+mn-cs"/>
            </a:endParaRPr>
          </a:p>
          <a:p>
            <a:pPr eaLnBrk="1" fontAlgn="auto" hangingPunct="1">
              <a:spcAft>
                <a:spcPts val="0"/>
              </a:spcAft>
              <a:buFont typeface="Arial"/>
              <a:buNone/>
              <a:defRPr/>
            </a:pPr>
            <a:r>
              <a:rPr lang="fr-FR" sz="2400" dirty="0" smtClean="0">
                <a:solidFill>
                  <a:schemeClr val="tx1"/>
                </a:solidFill>
                <a:ea typeface="+mn-ea"/>
                <a:cs typeface="+mn-cs"/>
              </a:rPr>
              <a:t>La 2</a:t>
            </a:r>
            <a:r>
              <a:rPr lang="fr-FR" sz="2400" baseline="30000" dirty="0" smtClean="0">
                <a:solidFill>
                  <a:schemeClr val="tx1"/>
                </a:solidFill>
                <a:ea typeface="+mn-ea"/>
                <a:cs typeface="+mn-cs"/>
              </a:rPr>
              <a:t>e</a:t>
            </a:r>
            <a:r>
              <a:rPr lang="fr-FR" sz="2400" dirty="0" smtClean="0">
                <a:solidFill>
                  <a:schemeClr val="tx1"/>
                </a:solidFill>
                <a:ea typeface="+mn-ea"/>
                <a:cs typeface="+mn-cs"/>
              </a:rPr>
              <a:t> phrase est de Tacite: </a:t>
            </a:r>
          </a:p>
          <a:p>
            <a:pPr eaLnBrk="1" fontAlgn="auto" hangingPunct="1">
              <a:spcAft>
                <a:spcPts val="0"/>
              </a:spcAft>
              <a:buFont typeface="Arial"/>
              <a:buNone/>
              <a:defRPr/>
            </a:pPr>
            <a:r>
              <a:rPr lang="fr-FR" sz="2400" i="1" dirty="0" err="1" smtClean="0">
                <a:solidFill>
                  <a:schemeClr val="tx1"/>
                </a:solidFill>
                <a:ea typeface="+mn-ea"/>
                <a:cs typeface="+mn-cs"/>
              </a:rPr>
              <a:t>Cupidine</a:t>
            </a:r>
            <a:r>
              <a:rPr lang="fr-FR" sz="2400" i="1" dirty="0" smtClean="0">
                <a:solidFill>
                  <a:schemeClr val="tx1"/>
                </a:solidFill>
                <a:ea typeface="+mn-ea"/>
                <a:cs typeface="+mn-cs"/>
              </a:rPr>
              <a:t> </a:t>
            </a:r>
            <a:r>
              <a:rPr lang="fr-FR" sz="2400" i="1" dirty="0" err="1" smtClean="0">
                <a:solidFill>
                  <a:schemeClr val="tx1"/>
                </a:solidFill>
                <a:ea typeface="+mn-ea"/>
                <a:cs typeface="+mn-cs"/>
              </a:rPr>
              <a:t>humani</a:t>
            </a:r>
            <a:r>
              <a:rPr lang="fr-FR" sz="2400" i="1" dirty="0" smtClean="0">
                <a:solidFill>
                  <a:schemeClr val="tx1"/>
                </a:solidFill>
                <a:ea typeface="+mn-ea"/>
                <a:cs typeface="+mn-cs"/>
              </a:rPr>
              <a:t> </a:t>
            </a:r>
            <a:r>
              <a:rPr lang="fr-FR" sz="2400" i="1" dirty="0" err="1" smtClean="0">
                <a:solidFill>
                  <a:schemeClr val="tx1"/>
                </a:solidFill>
                <a:ea typeface="+mn-ea"/>
                <a:cs typeface="+mn-cs"/>
              </a:rPr>
              <a:t>ingenii</a:t>
            </a:r>
            <a:r>
              <a:rPr lang="fr-FR" sz="2400" i="1" dirty="0" smtClean="0">
                <a:solidFill>
                  <a:schemeClr val="tx1"/>
                </a:solidFill>
                <a:ea typeface="+mn-ea"/>
                <a:cs typeface="+mn-cs"/>
              </a:rPr>
              <a:t> </a:t>
            </a:r>
            <a:r>
              <a:rPr lang="fr-FR" sz="2400" i="1" dirty="0" err="1" smtClean="0">
                <a:solidFill>
                  <a:schemeClr val="tx1"/>
                </a:solidFill>
                <a:ea typeface="+mn-ea"/>
                <a:cs typeface="+mn-cs"/>
              </a:rPr>
              <a:t>libentius</a:t>
            </a:r>
            <a:r>
              <a:rPr lang="fr-FR" sz="2400" i="1" dirty="0" smtClean="0">
                <a:solidFill>
                  <a:schemeClr val="tx1"/>
                </a:solidFill>
                <a:ea typeface="+mn-ea"/>
                <a:cs typeface="+mn-cs"/>
              </a:rPr>
              <a:t> </a:t>
            </a:r>
            <a:r>
              <a:rPr lang="fr-FR" sz="2400" i="1" dirty="0" err="1" smtClean="0">
                <a:solidFill>
                  <a:schemeClr val="tx1"/>
                </a:solidFill>
                <a:ea typeface="+mn-ea"/>
                <a:cs typeface="+mn-cs"/>
              </a:rPr>
              <a:t>obscura</a:t>
            </a:r>
            <a:r>
              <a:rPr lang="fr-FR" sz="2400" i="1" dirty="0" smtClean="0">
                <a:solidFill>
                  <a:schemeClr val="tx1"/>
                </a:solidFill>
                <a:ea typeface="+mn-ea"/>
                <a:cs typeface="+mn-cs"/>
              </a:rPr>
              <a:t> </a:t>
            </a:r>
            <a:r>
              <a:rPr lang="fr-FR" sz="2400" i="1" dirty="0" err="1" smtClean="0">
                <a:solidFill>
                  <a:schemeClr val="tx1"/>
                </a:solidFill>
                <a:ea typeface="+mn-ea"/>
                <a:cs typeface="+mn-cs"/>
              </a:rPr>
              <a:t>credunter</a:t>
            </a:r>
            <a:r>
              <a:rPr lang="fr-FR" sz="2400" i="1" dirty="0" smtClean="0">
                <a:solidFill>
                  <a:schemeClr val="tx1"/>
                </a:solidFill>
                <a:ea typeface="+mn-ea"/>
                <a:cs typeface="+mn-cs"/>
              </a:rPr>
              <a:t> </a:t>
            </a:r>
            <a:r>
              <a:rPr lang="fr-FR" sz="2400" dirty="0" smtClean="0">
                <a:solidFill>
                  <a:schemeClr val="tx1"/>
                </a:solidFill>
                <a:ea typeface="+mn-ea"/>
                <a:cs typeface="+mn-cs"/>
              </a:rPr>
              <a:t>(</a:t>
            </a:r>
            <a:r>
              <a:rPr lang="fr-FR" sz="2400" i="1" dirty="0" smtClean="0">
                <a:solidFill>
                  <a:schemeClr val="tx1"/>
                </a:solidFill>
                <a:ea typeface="+mn-ea"/>
                <a:cs typeface="+mn-cs"/>
              </a:rPr>
              <a:t>Histoires</a:t>
            </a:r>
            <a:r>
              <a:rPr lang="fr-FR" sz="2400" dirty="0" smtClean="0">
                <a:solidFill>
                  <a:schemeClr val="tx1"/>
                </a:solidFill>
                <a:ea typeface="+mn-ea"/>
                <a:cs typeface="+mn-cs"/>
              </a:rPr>
              <a:t>, I, 22)</a:t>
            </a:r>
            <a:endParaRPr lang="fr-BE" sz="2400" dirty="0" smtClean="0">
              <a:solidFill>
                <a:schemeClr val="tx1"/>
              </a:solidFill>
              <a:ea typeface="+mn-ea"/>
              <a:cs typeface="+mn-cs"/>
            </a:endParaRPr>
          </a:p>
          <a:p>
            <a:pPr eaLnBrk="1" fontAlgn="auto" hangingPunct="1">
              <a:spcAft>
                <a:spcPts val="0"/>
              </a:spcAft>
              <a:buFont typeface="Arial"/>
              <a:buNone/>
              <a:defRPr/>
            </a:pPr>
            <a:endParaRPr lang="fr-FR" sz="2400" dirty="0" smtClean="0">
              <a:ea typeface="+mn-ea"/>
              <a:cs typeface="+mn-cs"/>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809</TotalTime>
  <Words>1434</Words>
  <Application>Microsoft Office PowerPoint</Application>
  <PresentationFormat>Affichage à l'écran (4:3)</PresentationFormat>
  <Paragraphs>359</Paragraphs>
  <Slides>70</Slides>
  <Notes>9</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70</vt:i4>
      </vt:variant>
    </vt:vector>
  </HeadingPairs>
  <TitlesOfParts>
    <vt:vector size="76" baseType="lpstr">
      <vt:lpstr>Calibri</vt:lpstr>
      <vt:lpstr>MS PGothic</vt:lpstr>
      <vt:lpstr>Arial</vt:lpstr>
      <vt:lpstr>Geneva</vt:lpstr>
      <vt:lpstr>Wingdings</vt:lpstr>
      <vt:lpstr>Thème Office</vt:lpstr>
      <vt:lpstr>La psychanalyse : une science ?</vt:lpstr>
      <vt:lpstr>Il y a des psychanalyses Celle de Freud est la plus populaire</vt:lpstr>
      <vt:lpstr>Définition de « psychanalyse »</vt:lpstr>
      <vt:lpstr>Principes de la psychanalyse freudienne </vt:lpstr>
      <vt:lpstr>La psychanalyse freudienne : science ?  philosophie ?  art ?</vt:lpstr>
      <vt:lpstr>Freud: la psychanalyse est un art</vt:lpstr>
      <vt:lpstr>Freud: « Ce livre contient, selon mon jugement actuel,  la plus précieuse de toutes les découvertes que j’ai eu la bonne fortune de faire. »   (Préface à la 3e édition anglaise,  1931)</vt:lpstr>
      <vt:lpstr>Tout rêve est toujours la réalisation (déguisée) d’un désir</vt:lpstr>
      <vt:lpstr>Freud, dans son tout dernier article  </vt:lpstr>
      <vt:lpstr>Ludwig Wittgenstein sur le freudisme</vt:lpstr>
      <vt:lpstr>Lacan  à l’université de Louvain en 1972</vt:lpstr>
      <vt:lpstr>La volonté de Lacan  de faire de la psychanalyse une science</vt:lpstr>
      <vt:lpstr>Lacan au Massachusetts Institute of Technology en 1975</vt:lpstr>
      <vt:lpstr>Aveux de LACAN (1901-1981) en fin de vie</vt:lpstr>
      <vt:lpstr>La psychanalyse freudienne : de la philosophie ?</vt:lpstr>
      <vt:lpstr>  “l'Éducation nationale et son programme officiel de terminale, l’enseignement de la discipline à l'université, la prescription freudienne au baccalauréat, rien ne permettait de douter de la validité scientifique de la psychanalyse.”  M. Onfray parlant de son enseignement passé (Crépuscule … p. 26) </vt:lpstr>
      <vt:lpstr>  Docteur en sociologie de l’université Harvard Professeur au Massachusetts Institute of Technology </vt:lpstr>
      <vt:lpstr>Turkle Sherry (1978)  Psychoanalytic politics. Freud's French Revolution. The MIT Press.  Trad., La France freudienne. Grasset, 1982, 306 p. </vt:lpstr>
      <vt:lpstr>« La preuve par le cinéma » aux États-Unis (Raymond Ruyer, Le sceptique résolu, Laffont, 1979, p. 32-34)</vt:lpstr>
      <vt:lpstr>Définitions de science</vt:lpstr>
      <vt:lpstr>Types de sciences</vt:lpstr>
      <vt:lpstr>Règles pour les sciences interprétatives</vt:lpstr>
      <vt:lpstr>Conflits d’interprétations chez les psychanalystes dès le début de l’Association freudienne</vt:lpstr>
      <vt:lpstr>Carl Gustav JUNG (1875-1961) conçoit en 1912 l’analyse didactique comme moyen de dépasser les conflits d’interprétation</vt:lpstr>
      <vt:lpstr>Freud refuse l’analyse didactique prétextant qu’il s’est analysé lui-même </vt:lpstr>
      <vt:lpstr>Les accusations mutuelles de « résistances »  et de « névrose »</vt:lpstr>
      <vt:lpstr>La réponse freudienne aux objections: l’argument ad hominem la psychiatrisation</vt:lpstr>
      <vt:lpstr>Le titre de “psychanalyste” n’est légalisé dans aucun pays </vt:lpstr>
      <vt:lpstr>La méthode freudienne</vt:lpstr>
      <vt:lpstr>“Tous les objets en longueur, cannes, troncs d’arbre, parapluie, toutes les armes allongées et tranchantes: couteaux, poignards, piques, veulent représenter le membre masculin”  Die Traumdeutung, 1900, G.W., II 359. Tr. PUF, Œuvres, IV 399</vt:lpstr>
      <vt:lpstr>Décryptage par mots-ponts (Wort-Brücke)  </vt:lpstr>
      <vt:lpstr>“Les théories de Freud et d’Adler étaient simplement non testables, irréfutables. Il n’y avait pas de comportement humain concevable qui pût les contredire” (1963, p. 36) Ce sont des “pseudosciences”</vt:lpstr>
      <vt:lpstr>Version freudienne du complexe d’Œdipe</vt:lpstr>
      <vt:lpstr>Le concept freudien d’Inconscient permet d’interpréter tout comportement conformément à la théorie </vt:lpstr>
      <vt:lpstr>Diapositive 35</vt:lpstr>
      <vt:lpstr>Diapositive 36</vt:lpstr>
      <vt:lpstr>Les interprétations psychanalytiques = des “inférences”</vt:lpstr>
      <vt:lpstr>Pour Frank Cioffi, Freud a produit des énoncés réfutables,  mais il a publié de fausses allégations pour prouver sa théorie. C’est en ce sens là que sa psychanalyse est une “pseudoscience”</vt:lpstr>
      <vt:lpstr>Théorie de la séduction: 1ère version (1896) </vt:lpstr>
      <vt:lpstr>Théorie de la séduction: 2e version (&gt; 1900) </vt:lpstr>
      <vt:lpstr>Freud subjectivise les problèmes psychologiques. Tout se ramène à la vie “intérieure”.</vt:lpstr>
      <vt:lpstr>La thérapie freudienne</vt:lpstr>
      <vt:lpstr>“Ce n'est pas à moi que revient le mérite — si c'en est un — d'avoir fait naître la psychanalyse. Je n'ai pas participé à ses débuts. J'étais encore étudiant, absorbé par la présentation de mes derniers examens, lorsqu'un médecin viennois, le Dr. Joseph Breuer, appliqua pour la première fois ce procédé à une jeune fille souffrant d'hystérie” (Ueber Psychoanalyse (Fünf Vorlesungen) (1910), G.W., VIII, p. 3). </vt:lpstr>
      <vt:lpstr>« Breuer réussit, au prix d’un long et pénible travail,  à libérer sa malade de tous ses symptômes. »   Freud (1925) Autoprésentation. Œuvres complètes, PUF, XVII, 68  </vt:lpstr>
      <vt:lpstr>Traductions en  espagnol, italien, portugais, grec, roumain, chinois</vt:lpstr>
      <vt:lpstr>1896 Conférence à la Société de psychiatrie et de neurologie  de Vienne</vt:lpstr>
      <vt:lpstr>Diapositive 47</vt:lpstr>
      <vt:lpstr>1896 Pas une seule guérison </vt:lpstr>
      <vt:lpstr> Borch-Jacobsen, M. (2011) Les patients de Freud  Auxerre: Éd. Sciences Humaines, 224 p.  </vt:lpstr>
      <vt:lpstr>Freud écrit à Oscar Pfister, le 18-1-1909 :  </vt:lpstr>
      <vt:lpstr>www.pseudo-sciences.org </vt:lpstr>
      <vt:lpstr>Sigmund Freud</vt:lpstr>
      <vt:lpstr> Didacticien : un job en or</vt:lpstr>
      <vt:lpstr>Les clients idéaux : riches, sans réels problèmes, égocentriques  Exemple: Carla Sarkozy-Bruni, qui déclare :   “La psychanalyse est une partie essentielle de ma vie.    Je suis une absolue pratiquante” En psychanalyse depuis plus de 10 ans, à raison de 4 séances par semaine pendant 8 ans et actuellement 2 séances par semaine.  Freud appelait ces “patientes” des “Goldfish”,  des poissons dorés </vt:lpstr>
      <vt:lpstr>       Fabrice Luccini   déclare sur le divan de Fogiel (3-2-2016) : en psychanalyse depuis près de 40 ans,  dans une interview au Figaro (19-10-2012):  “Après des décennies de psychanalyse, je me trouve dans cette envie de  découverte de l'autre (relative, hein: il ne faut pas exagérer).” </vt:lpstr>
      <vt:lpstr>Diapositive 56</vt:lpstr>
      <vt:lpstr>Facteurs thérapeutiques communs   La foi dans le traitement  L’alliance de travail Le contact affectif L’écoute empathique La modification de significations L’expérience de nouveaux comportements </vt:lpstr>
      <vt:lpstr>www.pseudo-sciences.org </vt:lpstr>
      <vt:lpstr>La théorie freudienne</vt:lpstr>
      <vt:lpstr>La question de l’originalité de Freud</vt:lpstr>
      <vt:lpstr> Une mise en garde James : 1er professeur de psychologie Université Harvard </vt:lpstr>
      <vt:lpstr>L’étude des lapsus a commencé bien avant Freud</vt:lpstr>
      <vt:lpstr>Études scientifique de théories freudiennes </vt:lpstr>
      <vt:lpstr>Le freudisme dans les pays anglo-saxons</vt:lpstr>
      <vt:lpstr>LACAN : Conférence à Bruxelles, le 26 février 1977.  </vt:lpstr>
      <vt:lpstr> Pourquoi les maigres résultats des cures freudiennes ? </vt:lpstr>
      <vt:lpstr>Taper dans moteur: déconvertis + psychanalyse</vt:lpstr>
      <vt:lpstr>Diapositive 68</vt:lpstr>
      <vt:lpstr>Diapositive 69</vt:lpstr>
      <vt:lpstr>“Les hommes accordent plus de foi à ce qu’ils ne comprennent pas. L’esprit humain est porté à croire plus volontiers les choses obscures” </vt:lpstr>
    </vt:vector>
  </TitlesOfParts>
  <Company>Université catholique de Louvain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Jacques Van Rillaer</dc:creator>
  <cp:lastModifiedBy>aufildesjours</cp:lastModifiedBy>
  <cp:revision>66</cp:revision>
  <dcterms:created xsi:type="dcterms:W3CDTF">2016-05-10T16:40:58Z</dcterms:created>
  <dcterms:modified xsi:type="dcterms:W3CDTF">2016-05-29T14:03:47Z</dcterms:modified>
</cp:coreProperties>
</file>